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1"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C2F02-93FB-A49C-B6C3-39B1C04E26C4}" v="114" dt="2023-05-09T23:45:17.629"/>
    <p1510:client id="{295414B5-B33E-9427-BADF-441E25C0DB65}" v="1" dt="2023-09-11T09:07:27.362"/>
    <p1510:client id="{FF78B513-6B9D-4EF0-B0F9-16E0DE584E19}" v="729" dt="2023-05-10T01:45:42.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34864-E641-4B3D-A4E1-8CE81B68169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345120-6783-467B-A8A5-241EF9153EBA}">
      <dgm:prSet/>
      <dgm:spPr/>
      <dgm:t>
        <a:bodyPr/>
        <a:lstStyle/>
        <a:p>
          <a:r>
            <a:rPr lang="en-US" dirty="0"/>
            <a:t>Introduction</a:t>
          </a:r>
        </a:p>
      </dgm:t>
    </dgm:pt>
    <dgm:pt modelId="{9ABEE996-7D63-47C0-BD4A-76894595902C}" type="parTrans" cxnId="{AE790AF2-2CFE-4D23-A0EF-C5F121D797A5}">
      <dgm:prSet/>
      <dgm:spPr/>
      <dgm:t>
        <a:bodyPr/>
        <a:lstStyle/>
        <a:p>
          <a:endParaRPr lang="en-US"/>
        </a:p>
      </dgm:t>
    </dgm:pt>
    <dgm:pt modelId="{39006037-6303-4C13-945A-9FDC43459D91}" type="sibTrans" cxnId="{AE790AF2-2CFE-4D23-A0EF-C5F121D797A5}">
      <dgm:prSet/>
      <dgm:spPr/>
      <dgm:t>
        <a:bodyPr/>
        <a:lstStyle/>
        <a:p>
          <a:endParaRPr lang="en-US"/>
        </a:p>
      </dgm:t>
    </dgm:pt>
    <dgm:pt modelId="{44C17EA6-CABA-4F9B-A960-9906C20F2FFE}">
      <dgm:prSet/>
      <dgm:spPr/>
      <dgm:t>
        <a:bodyPr/>
        <a:lstStyle/>
        <a:p>
          <a:r>
            <a:rPr lang="en-US" dirty="0"/>
            <a:t>Market Research and Statistics</a:t>
          </a:r>
        </a:p>
      </dgm:t>
    </dgm:pt>
    <dgm:pt modelId="{20DBCF4F-0932-45FA-B78E-1F6AB887B0AF}" type="parTrans" cxnId="{CBE13E39-9B57-42E0-A477-EB88BC5CEBE5}">
      <dgm:prSet/>
      <dgm:spPr/>
      <dgm:t>
        <a:bodyPr/>
        <a:lstStyle/>
        <a:p>
          <a:endParaRPr lang="en-US"/>
        </a:p>
      </dgm:t>
    </dgm:pt>
    <dgm:pt modelId="{4953EED7-944E-4142-8ABB-F6C0838208B7}" type="sibTrans" cxnId="{CBE13E39-9B57-42E0-A477-EB88BC5CEBE5}">
      <dgm:prSet/>
      <dgm:spPr/>
      <dgm:t>
        <a:bodyPr/>
        <a:lstStyle/>
        <a:p>
          <a:endParaRPr lang="en-US"/>
        </a:p>
      </dgm:t>
    </dgm:pt>
    <dgm:pt modelId="{61AEDF83-0744-41B8-9A49-30D2F4027029}">
      <dgm:prSet/>
      <dgm:spPr/>
      <dgm:t>
        <a:bodyPr/>
        <a:lstStyle/>
        <a:p>
          <a:r>
            <a:rPr lang="en-US" dirty="0"/>
            <a:t>Key Questions</a:t>
          </a:r>
        </a:p>
      </dgm:t>
    </dgm:pt>
    <dgm:pt modelId="{B468835C-CDB6-4EA9-8C39-97C5F0466875}" type="parTrans" cxnId="{3CB1CC0E-EC4E-4DEF-946A-F49AFE0AB00E}">
      <dgm:prSet/>
      <dgm:spPr/>
      <dgm:t>
        <a:bodyPr/>
        <a:lstStyle/>
        <a:p>
          <a:endParaRPr lang="en-US"/>
        </a:p>
      </dgm:t>
    </dgm:pt>
    <dgm:pt modelId="{C1166383-6593-47E9-83B5-5518C8A0C02A}" type="sibTrans" cxnId="{3CB1CC0E-EC4E-4DEF-946A-F49AFE0AB00E}">
      <dgm:prSet/>
      <dgm:spPr/>
      <dgm:t>
        <a:bodyPr/>
        <a:lstStyle/>
        <a:p>
          <a:endParaRPr lang="en-US"/>
        </a:p>
      </dgm:t>
    </dgm:pt>
    <dgm:pt modelId="{9E4E8B52-3F81-4770-ADDD-93B42274D347}">
      <dgm:prSet phldr="0"/>
      <dgm:spPr/>
      <dgm:t>
        <a:bodyPr/>
        <a:lstStyle/>
        <a:p>
          <a:r>
            <a:rPr lang="en-US" dirty="0">
              <a:latin typeface="Bierstadt"/>
            </a:rPr>
            <a:t>Competitors</a:t>
          </a:r>
          <a:endParaRPr lang="en-US" dirty="0"/>
        </a:p>
      </dgm:t>
    </dgm:pt>
    <dgm:pt modelId="{56B4F237-EFB6-45FC-B91B-214DCE9CD600}" type="parTrans" cxnId="{9EB0779B-3008-4A60-855D-0F4B13328B09}">
      <dgm:prSet/>
      <dgm:spPr/>
      <dgm:t>
        <a:bodyPr/>
        <a:lstStyle/>
        <a:p>
          <a:endParaRPr lang="en-US"/>
        </a:p>
      </dgm:t>
    </dgm:pt>
    <dgm:pt modelId="{FD887F7E-1438-4091-A1E3-F5F90E35A29E}" type="sibTrans" cxnId="{9EB0779B-3008-4A60-855D-0F4B13328B09}">
      <dgm:prSet/>
      <dgm:spPr/>
      <dgm:t>
        <a:bodyPr/>
        <a:lstStyle/>
        <a:p>
          <a:endParaRPr lang="en-US"/>
        </a:p>
      </dgm:t>
    </dgm:pt>
    <dgm:pt modelId="{F04F1F8A-7ECB-4BD6-BC1E-AE1C47C956D7}">
      <dgm:prSet phldr="0"/>
      <dgm:spPr/>
      <dgm:t>
        <a:bodyPr/>
        <a:lstStyle/>
        <a:p>
          <a:r>
            <a:rPr lang="en-US" dirty="0">
              <a:latin typeface="Bierstadt"/>
            </a:rPr>
            <a:t>Demographic</a:t>
          </a:r>
          <a:endParaRPr lang="en-US" dirty="0"/>
        </a:p>
      </dgm:t>
    </dgm:pt>
    <dgm:pt modelId="{A12B29AA-ABB2-4366-A02E-BA257049C931}" type="parTrans" cxnId="{6702AD1F-2CED-41FF-81CA-A796E051B216}">
      <dgm:prSet/>
      <dgm:spPr/>
      <dgm:t>
        <a:bodyPr/>
        <a:lstStyle/>
        <a:p>
          <a:endParaRPr lang="en-US"/>
        </a:p>
      </dgm:t>
    </dgm:pt>
    <dgm:pt modelId="{4290A39E-6814-4E80-BEDE-F7496DD091AB}" type="sibTrans" cxnId="{6702AD1F-2CED-41FF-81CA-A796E051B216}">
      <dgm:prSet/>
      <dgm:spPr/>
      <dgm:t>
        <a:bodyPr/>
        <a:lstStyle/>
        <a:p>
          <a:endParaRPr lang="en-US"/>
        </a:p>
      </dgm:t>
    </dgm:pt>
    <dgm:pt modelId="{726EF37E-DB0C-4CE2-B160-EC74137E6CC1}">
      <dgm:prSet phldr="0"/>
      <dgm:spPr/>
      <dgm:t>
        <a:bodyPr/>
        <a:lstStyle/>
        <a:p>
          <a:r>
            <a:rPr lang="en-US" dirty="0">
              <a:latin typeface="Bierstadt"/>
            </a:rPr>
            <a:t>Regression</a:t>
          </a:r>
          <a:endParaRPr lang="en-US" dirty="0"/>
        </a:p>
      </dgm:t>
    </dgm:pt>
    <dgm:pt modelId="{008F0AAD-0890-4378-B11D-8F775B0308B8}" type="parTrans" cxnId="{AC302BEA-8225-4246-B458-486041861860}">
      <dgm:prSet/>
      <dgm:spPr/>
      <dgm:t>
        <a:bodyPr/>
        <a:lstStyle/>
        <a:p>
          <a:endParaRPr lang="en-US"/>
        </a:p>
      </dgm:t>
    </dgm:pt>
    <dgm:pt modelId="{10DB29FD-FC89-43E0-8D4E-B2218CE49B7A}" type="sibTrans" cxnId="{AC302BEA-8225-4246-B458-486041861860}">
      <dgm:prSet/>
      <dgm:spPr/>
      <dgm:t>
        <a:bodyPr/>
        <a:lstStyle/>
        <a:p>
          <a:endParaRPr lang="en-US"/>
        </a:p>
      </dgm:t>
    </dgm:pt>
    <dgm:pt modelId="{EEEA7607-56C5-4585-ACA4-B048BE9F4596}">
      <dgm:prSet/>
      <dgm:spPr/>
      <dgm:t>
        <a:bodyPr/>
        <a:lstStyle/>
        <a:p>
          <a:pPr rtl="0"/>
          <a:r>
            <a:rPr lang="en-US" dirty="0">
              <a:latin typeface="Bierstadt"/>
            </a:rPr>
            <a:t>Time Series Forecasting</a:t>
          </a:r>
          <a:endParaRPr lang="en-US" dirty="0"/>
        </a:p>
      </dgm:t>
    </dgm:pt>
    <dgm:pt modelId="{01F08EFA-96FD-4A64-8B78-7460E93843A9}" type="parTrans" cxnId="{2FB00579-A0CD-440F-8816-D0F89FAB6902}">
      <dgm:prSet/>
      <dgm:spPr/>
      <dgm:t>
        <a:bodyPr/>
        <a:lstStyle/>
        <a:p>
          <a:endParaRPr lang="en-US"/>
        </a:p>
      </dgm:t>
    </dgm:pt>
    <dgm:pt modelId="{0CB675BB-C3DE-4830-8543-1C27B2742E82}" type="sibTrans" cxnId="{2FB00579-A0CD-440F-8816-D0F89FAB6902}">
      <dgm:prSet/>
      <dgm:spPr/>
      <dgm:t>
        <a:bodyPr/>
        <a:lstStyle/>
        <a:p>
          <a:endParaRPr lang="en-US"/>
        </a:p>
      </dgm:t>
    </dgm:pt>
    <dgm:pt modelId="{A448B3DA-70C3-4DB7-8128-E65170B4AA7D}">
      <dgm:prSet phldr="0"/>
      <dgm:spPr/>
      <dgm:t>
        <a:bodyPr/>
        <a:lstStyle/>
        <a:p>
          <a:pPr rtl="0"/>
          <a:r>
            <a:rPr lang="en-US" dirty="0">
              <a:latin typeface="Bierstadt"/>
            </a:rPr>
            <a:t>Product Attributes</a:t>
          </a:r>
          <a:endParaRPr lang="en-US" dirty="0"/>
        </a:p>
      </dgm:t>
    </dgm:pt>
    <dgm:pt modelId="{0511B5B3-914B-45B3-944F-2FC04029D7EA}" type="parTrans" cxnId="{69967F01-38B8-4035-A114-2C524ABF1AA0}">
      <dgm:prSet/>
      <dgm:spPr/>
      <dgm:t>
        <a:bodyPr/>
        <a:lstStyle/>
        <a:p>
          <a:endParaRPr lang="en-US"/>
        </a:p>
      </dgm:t>
    </dgm:pt>
    <dgm:pt modelId="{8CD87D62-9D3F-4C15-B93D-F45AF363138E}" type="sibTrans" cxnId="{69967F01-38B8-4035-A114-2C524ABF1AA0}">
      <dgm:prSet/>
      <dgm:spPr/>
      <dgm:t>
        <a:bodyPr/>
        <a:lstStyle/>
        <a:p>
          <a:endParaRPr lang="en-US"/>
        </a:p>
      </dgm:t>
    </dgm:pt>
    <dgm:pt modelId="{1D336D02-81B4-4023-94AA-AB6895B83019}">
      <dgm:prSet/>
      <dgm:spPr/>
      <dgm:t>
        <a:bodyPr/>
        <a:lstStyle/>
        <a:p>
          <a:r>
            <a:rPr lang="en-US" dirty="0"/>
            <a:t>Actionable Insights </a:t>
          </a:r>
        </a:p>
      </dgm:t>
    </dgm:pt>
    <dgm:pt modelId="{C08DEB9C-7DDC-4300-B8DB-435009B44CDA}" type="parTrans" cxnId="{6AFBC039-9D6B-465C-9821-7EFCBE3DF4F8}">
      <dgm:prSet/>
      <dgm:spPr/>
      <dgm:t>
        <a:bodyPr/>
        <a:lstStyle/>
        <a:p>
          <a:endParaRPr lang="en-US"/>
        </a:p>
      </dgm:t>
    </dgm:pt>
    <dgm:pt modelId="{4C2C1AC0-C5CD-4D98-8BE6-40E7FD79A8C9}" type="sibTrans" cxnId="{6AFBC039-9D6B-465C-9821-7EFCBE3DF4F8}">
      <dgm:prSet/>
      <dgm:spPr/>
      <dgm:t>
        <a:bodyPr/>
        <a:lstStyle/>
        <a:p>
          <a:endParaRPr lang="en-US"/>
        </a:p>
      </dgm:t>
    </dgm:pt>
    <dgm:pt modelId="{F944CC67-2F95-46D3-9324-4D2867FC03CC}">
      <dgm:prSet/>
      <dgm:spPr/>
      <dgm:t>
        <a:bodyPr/>
        <a:lstStyle/>
        <a:p>
          <a:r>
            <a:rPr lang="en-US" dirty="0"/>
            <a:t>Summary</a:t>
          </a:r>
        </a:p>
      </dgm:t>
    </dgm:pt>
    <dgm:pt modelId="{5D505E69-E163-4C58-984E-5AA81CC796B1}" type="parTrans" cxnId="{43EFD448-2729-4014-A196-7B270F83D550}">
      <dgm:prSet/>
      <dgm:spPr/>
      <dgm:t>
        <a:bodyPr/>
        <a:lstStyle/>
        <a:p>
          <a:endParaRPr lang="en-US"/>
        </a:p>
      </dgm:t>
    </dgm:pt>
    <dgm:pt modelId="{3A528C3B-775C-41B6-8E89-FC0C51A0EA8C}" type="sibTrans" cxnId="{43EFD448-2729-4014-A196-7B270F83D550}">
      <dgm:prSet/>
      <dgm:spPr/>
      <dgm:t>
        <a:bodyPr/>
        <a:lstStyle/>
        <a:p>
          <a:endParaRPr lang="en-US"/>
        </a:p>
      </dgm:t>
    </dgm:pt>
    <dgm:pt modelId="{084BBD19-CBD9-4738-8600-C054BD33FFA2}" type="pres">
      <dgm:prSet presAssocID="{4DB34864-E641-4B3D-A4E1-8CE81B681695}" presName="vert0" presStyleCnt="0">
        <dgm:presLayoutVars>
          <dgm:dir/>
          <dgm:animOne val="branch"/>
          <dgm:animLvl val="lvl"/>
        </dgm:presLayoutVars>
      </dgm:prSet>
      <dgm:spPr/>
    </dgm:pt>
    <dgm:pt modelId="{B860E991-65A4-4E91-BC1B-EFF20B297AE8}" type="pres">
      <dgm:prSet presAssocID="{0C345120-6783-467B-A8A5-241EF9153EBA}" presName="thickLine" presStyleLbl="alignNode1" presStyleIdx="0" presStyleCnt="10"/>
      <dgm:spPr/>
    </dgm:pt>
    <dgm:pt modelId="{DF039E9F-CE25-46DD-B337-6DC0EB5088FD}" type="pres">
      <dgm:prSet presAssocID="{0C345120-6783-467B-A8A5-241EF9153EBA}" presName="horz1" presStyleCnt="0"/>
      <dgm:spPr/>
    </dgm:pt>
    <dgm:pt modelId="{802FC87D-129E-4876-A973-C7D1A1F788F9}" type="pres">
      <dgm:prSet presAssocID="{0C345120-6783-467B-A8A5-241EF9153EBA}" presName="tx1" presStyleLbl="revTx" presStyleIdx="0" presStyleCnt="10"/>
      <dgm:spPr/>
    </dgm:pt>
    <dgm:pt modelId="{6D253E65-CC0C-41DD-8FCB-D7CA8AC8EC3D}" type="pres">
      <dgm:prSet presAssocID="{0C345120-6783-467B-A8A5-241EF9153EBA}" presName="vert1" presStyleCnt="0"/>
      <dgm:spPr/>
    </dgm:pt>
    <dgm:pt modelId="{33402B35-3B5B-431A-A58C-389C3BB7CC64}" type="pres">
      <dgm:prSet presAssocID="{44C17EA6-CABA-4F9B-A960-9906C20F2FFE}" presName="thickLine" presStyleLbl="alignNode1" presStyleIdx="1" presStyleCnt="10"/>
      <dgm:spPr/>
    </dgm:pt>
    <dgm:pt modelId="{C57FFE9C-9331-4627-B288-7A2F93DDFA92}" type="pres">
      <dgm:prSet presAssocID="{44C17EA6-CABA-4F9B-A960-9906C20F2FFE}" presName="horz1" presStyleCnt="0"/>
      <dgm:spPr/>
    </dgm:pt>
    <dgm:pt modelId="{46F2B740-95FA-4D2B-AD78-67006856C1E8}" type="pres">
      <dgm:prSet presAssocID="{44C17EA6-CABA-4F9B-A960-9906C20F2FFE}" presName="tx1" presStyleLbl="revTx" presStyleIdx="1" presStyleCnt="10"/>
      <dgm:spPr/>
    </dgm:pt>
    <dgm:pt modelId="{E3DE62CF-DA65-4D48-B3B9-A03085A2A077}" type="pres">
      <dgm:prSet presAssocID="{44C17EA6-CABA-4F9B-A960-9906C20F2FFE}" presName="vert1" presStyleCnt="0"/>
      <dgm:spPr/>
    </dgm:pt>
    <dgm:pt modelId="{EE8269C9-563C-4A37-B56F-192BC76CBB78}" type="pres">
      <dgm:prSet presAssocID="{61AEDF83-0744-41B8-9A49-30D2F4027029}" presName="thickLine" presStyleLbl="alignNode1" presStyleIdx="2" presStyleCnt="10"/>
      <dgm:spPr/>
    </dgm:pt>
    <dgm:pt modelId="{DED4E8D7-B7A5-45EA-80D2-38036F40A6E6}" type="pres">
      <dgm:prSet presAssocID="{61AEDF83-0744-41B8-9A49-30D2F4027029}" presName="horz1" presStyleCnt="0"/>
      <dgm:spPr/>
    </dgm:pt>
    <dgm:pt modelId="{9F32DCC5-0B08-4028-9FE4-5DB2861F0870}" type="pres">
      <dgm:prSet presAssocID="{61AEDF83-0744-41B8-9A49-30D2F4027029}" presName="tx1" presStyleLbl="revTx" presStyleIdx="2" presStyleCnt="10"/>
      <dgm:spPr/>
    </dgm:pt>
    <dgm:pt modelId="{B65296CD-2371-4DF2-88A1-79057CDEAD89}" type="pres">
      <dgm:prSet presAssocID="{61AEDF83-0744-41B8-9A49-30D2F4027029}" presName="vert1" presStyleCnt="0"/>
      <dgm:spPr/>
    </dgm:pt>
    <dgm:pt modelId="{23A4A9F2-0D72-46EB-B2D0-E7B86AA48E88}" type="pres">
      <dgm:prSet presAssocID="{9E4E8B52-3F81-4770-ADDD-93B42274D347}" presName="thickLine" presStyleLbl="alignNode1" presStyleIdx="3" presStyleCnt="10"/>
      <dgm:spPr/>
    </dgm:pt>
    <dgm:pt modelId="{7D84718D-256A-43B8-9F5D-3D2FE36C32C4}" type="pres">
      <dgm:prSet presAssocID="{9E4E8B52-3F81-4770-ADDD-93B42274D347}" presName="horz1" presStyleCnt="0"/>
      <dgm:spPr/>
    </dgm:pt>
    <dgm:pt modelId="{58D638FF-D180-481D-8150-D65E0163771F}" type="pres">
      <dgm:prSet presAssocID="{9E4E8B52-3F81-4770-ADDD-93B42274D347}" presName="tx1" presStyleLbl="revTx" presStyleIdx="3" presStyleCnt="10"/>
      <dgm:spPr/>
    </dgm:pt>
    <dgm:pt modelId="{06D19289-34E8-44FB-BDB3-44281CC775F4}" type="pres">
      <dgm:prSet presAssocID="{9E4E8B52-3F81-4770-ADDD-93B42274D347}" presName="vert1" presStyleCnt="0"/>
      <dgm:spPr/>
    </dgm:pt>
    <dgm:pt modelId="{FFD85ABA-A7B2-4184-831A-031CE7563415}" type="pres">
      <dgm:prSet presAssocID="{F04F1F8A-7ECB-4BD6-BC1E-AE1C47C956D7}" presName="thickLine" presStyleLbl="alignNode1" presStyleIdx="4" presStyleCnt="10"/>
      <dgm:spPr/>
    </dgm:pt>
    <dgm:pt modelId="{187C251D-9AFF-492C-992A-94D583730C77}" type="pres">
      <dgm:prSet presAssocID="{F04F1F8A-7ECB-4BD6-BC1E-AE1C47C956D7}" presName="horz1" presStyleCnt="0"/>
      <dgm:spPr/>
    </dgm:pt>
    <dgm:pt modelId="{5D2F548F-44CC-491D-BC28-2358601168FF}" type="pres">
      <dgm:prSet presAssocID="{F04F1F8A-7ECB-4BD6-BC1E-AE1C47C956D7}" presName="tx1" presStyleLbl="revTx" presStyleIdx="4" presStyleCnt="10"/>
      <dgm:spPr/>
    </dgm:pt>
    <dgm:pt modelId="{75245C98-129F-4332-A08D-808895B8896F}" type="pres">
      <dgm:prSet presAssocID="{F04F1F8A-7ECB-4BD6-BC1E-AE1C47C956D7}" presName="vert1" presStyleCnt="0"/>
      <dgm:spPr/>
    </dgm:pt>
    <dgm:pt modelId="{5605C2FF-098D-46FD-B28D-78FB9D9D4BE1}" type="pres">
      <dgm:prSet presAssocID="{726EF37E-DB0C-4CE2-B160-EC74137E6CC1}" presName="thickLine" presStyleLbl="alignNode1" presStyleIdx="5" presStyleCnt="10"/>
      <dgm:spPr/>
    </dgm:pt>
    <dgm:pt modelId="{D63F44C2-F493-43CB-94A2-ECFDADC80166}" type="pres">
      <dgm:prSet presAssocID="{726EF37E-DB0C-4CE2-B160-EC74137E6CC1}" presName="horz1" presStyleCnt="0"/>
      <dgm:spPr/>
    </dgm:pt>
    <dgm:pt modelId="{7F9943D0-161A-4D2B-943B-15F49CDFD677}" type="pres">
      <dgm:prSet presAssocID="{726EF37E-DB0C-4CE2-B160-EC74137E6CC1}" presName="tx1" presStyleLbl="revTx" presStyleIdx="5" presStyleCnt="10"/>
      <dgm:spPr/>
    </dgm:pt>
    <dgm:pt modelId="{B6DA6D6A-F909-4941-8F0D-5BBE8BF8973D}" type="pres">
      <dgm:prSet presAssocID="{726EF37E-DB0C-4CE2-B160-EC74137E6CC1}" presName="vert1" presStyleCnt="0"/>
      <dgm:spPr/>
    </dgm:pt>
    <dgm:pt modelId="{50A10ED6-D132-454F-AF02-AFA799625ACB}" type="pres">
      <dgm:prSet presAssocID="{EEEA7607-56C5-4585-ACA4-B048BE9F4596}" presName="thickLine" presStyleLbl="alignNode1" presStyleIdx="6" presStyleCnt="10"/>
      <dgm:spPr/>
    </dgm:pt>
    <dgm:pt modelId="{0269E796-1816-4F7A-B235-D6C11D62BC6C}" type="pres">
      <dgm:prSet presAssocID="{EEEA7607-56C5-4585-ACA4-B048BE9F4596}" presName="horz1" presStyleCnt="0"/>
      <dgm:spPr/>
    </dgm:pt>
    <dgm:pt modelId="{06B44FDB-A07B-4B0A-893F-625B983E84F0}" type="pres">
      <dgm:prSet presAssocID="{EEEA7607-56C5-4585-ACA4-B048BE9F4596}" presName="tx1" presStyleLbl="revTx" presStyleIdx="6" presStyleCnt="10"/>
      <dgm:spPr/>
    </dgm:pt>
    <dgm:pt modelId="{520BFB4A-E6A0-4F43-A058-C5D9DBF1BD4C}" type="pres">
      <dgm:prSet presAssocID="{EEEA7607-56C5-4585-ACA4-B048BE9F4596}" presName="vert1" presStyleCnt="0"/>
      <dgm:spPr/>
    </dgm:pt>
    <dgm:pt modelId="{06D9EFA7-18BC-43CE-9E28-D287848BE65B}" type="pres">
      <dgm:prSet presAssocID="{A448B3DA-70C3-4DB7-8128-E65170B4AA7D}" presName="thickLine" presStyleLbl="alignNode1" presStyleIdx="7" presStyleCnt="10"/>
      <dgm:spPr/>
    </dgm:pt>
    <dgm:pt modelId="{80E6E52F-D324-4FB9-BB9D-17F930377F82}" type="pres">
      <dgm:prSet presAssocID="{A448B3DA-70C3-4DB7-8128-E65170B4AA7D}" presName="horz1" presStyleCnt="0"/>
      <dgm:spPr/>
    </dgm:pt>
    <dgm:pt modelId="{5BE142FE-1135-41F3-B762-061D5B2E9E0F}" type="pres">
      <dgm:prSet presAssocID="{A448B3DA-70C3-4DB7-8128-E65170B4AA7D}" presName="tx1" presStyleLbl="revTx" presStyleIdx="7" presStyleCnt="10"/>
      <dgm:spPr/>
    </dgm:pt>
    <dgm:pt modelId="{D5A82770-4BF3-416A-BEB4-504CE8285616}" type="pres">
      <dgm:prSet presAssocID="{A448B3DA-70C3-4DB7-8128-E65170B4AA7D}" presName="vert1" presStyleCnt="0"/>
      <dgm:spPr/>
    </dgm:pt>
    <dgm:pt modelId="{4462E8E1-BDA7-4BED-8D8C-F45498FF5FC3}" type="pres">
      <dgm:prSet presAssocID="{1D336D02-81B4-4023-94AA-AB6895B83019}" presName="thickLine" presStyleLbl="alignNode1" presStyleIdx="8" presStyleCnt="10"/>
      <dgm:spPr/>
    </dgm:pt>
    <dgm:pt modelId="{52E4345E-3558-43AC-B90B-A5F3EF184A4F}" type="pres">
      <dgm:prSet presAssocID="{1D336D02-81B4-4023-94AA-AB6895B83019}" presName="horz1" presStyleCnt="0"/>
      <dgm:spPr/>
    </dgm:pt>
    <dgm:pt modelId="{E0DBAA5D-858C-4387-9DFA-81FF07639F12}" type="pres">
      <dgm:prSet presAssocID="{1D336D02-81B4-4023-94AA-AB6895B83019}" presName="tx1" presStyleLbl="revTx" presStyleIdx="8" presStyleCnt="10"/>
      <dgm:spPr/>
    </dgm:pt>
    <dgm:pt modelId="{6644B63F-C008-4EF7-9F33-49E401E6484A}" type="pres">
      <dgm:prSet presAssocID="{1D336D02-81B4-4023-94AA-AB6895B83019}" presName="vert1" presStyleCnt="0"/>
      <dgm:spPr/>
    </dgm:pt>
    <dgm:pt modelId="{03F9B6C6-3005-4822-80FF-9576413D0DD0}" type="pres">
      <dgm:prSet presAssocID="{F944CC67-2F95-46D3-9324-4D2867FC03CC}" presName="thickLine" presStyleLbl="alignNode1" presStyleIdx="9" presStyleCnt="10"/>
      <dgm:spPr/>
    </dgm:pt>
    <dgm:pt modelId="{13C0BA92-E2D4-4438-BBCB-92594789DAE4}" type="pres">
      <dgm:prSet presAssocID="{F944CC67-2F95-46D3-9324-4D2867FC03CC}" presName="horz1" presStyleCnt="0"/>
      <dgm:spPr/>
    </dgm:pt>
    <dgm:pt modelId="{7D816808-6995-4BC1-9058-0D45B91EFB1D}" type="pres">
      <dgm:prSet presAssocID="{F944CC67-2F95-46D3-9324-4D2867FC03CC}" presName="tx1" presStyleLbl="revTx" presStyleIdx="9" presStyleCnt="10"/>
      <dgm:spPr/>
    </dgm:pt>
    <dgm:pt modelId="{3EB5961B-7CF0-46ED-8F12-640F98A0905B}" type="pres">
      <dgm:prSet presAssocID="{F944CC67-2F95-46D3-9324-4D2867FC03CC}" presName="vert1" presStyleCnt="0"/>
      <dgm:spPr/>
    </dgm:pt>
  </dgm:ptLst>
  <dgm:cxnLst>
    <dgm:cxn modelId="{69967F01-38B8-4035-A114-2C524ABF1AA0}" srcId="{4DB34864-E641-4B3D-A4E1-8CE81B681695}" destId="{A448B3DA-70C3-4DB7-8128-E65170B4AA7D}" srcOrd="7" destOrd="0" parTransId="{0511B5B3-914B-45B3-944F-2FC04029D7EA}" sibTransId="{8CD87D62-9D3F-4C15-B93D-F45AF363138E}"/>
    <dgm:cxn modelId="{3CB1CC0E-EC4E-4DEF-946A-F49AFE0AB00E}" srcId="{4DB34864-E641-4B3D-A4E1-8CE81B681695}" destId="{61AEDF83-0744-41B8-9A49-30D2F4027029}" srcOrd="2" destOrd="0" parTransId="{B468835C-CDB6-4EA9-8C39-97C5F0466875}" sibTransId="{C1166383-6593-47E9-83B5-5518C8A0C02A}"/>
    <dgm:cxn modelId="{6702AD1F-2CED-41FF-81CA-A796E051B216}" srcId="{4DB34864-E641-4B3D-A4E1-8CE81B681695}" destId="{F04F1F8A-7ECB-4BD6-BC1E-AE1C47C956D7}" srcOrd="4" destOrd="0" parTransId="{A12B29AA-ABB2-4366-A02E-BA257049C931}" sibTransId="{4290A39E-6814-4E80-BEDE-F7496DD091AB}"/>
    <dgm:cxn modelId="{D78DCC31-1953-46DC-9BCE-1881B60EC11F}" type="presOf" srcId="{F944CC67-2F95-46D3-9324-4D2867FC03CC}" destId="{7D816808-6995-4BC1-9058-0D45B91EFB1D}" srcOrd="0" destOrd="0" presId="urn:microsoft.com/office/officeart/2008/layout/LinedList"/>
    <dgm:cxn modelId="{8C48D732-B8F8-43CB-B29B-5848587D11FD}" type="presOf" srcId="{0C345120-6783-467B-A8A5-241EF9153EBA}" destId="{802FC87D-129E-4876-A973-C7D1A1F788F9}" srcOrd="0" destOrd="0" presId="urn:microsoft.com/office/officeart/2008/layout/LinedList"/>
    <dgm:cxn modelId="{CBE13E39-9B57-42E0-A477-EB88BC5CEBE5}" srcId="{4DB34864-E641-4B3D-A4E1-8CE81B681695}" destId="{44C17EA6-CABA-4F9B-A960-9906C20F2FFE}" srcOrd="1" destOrd="0" parTransId="{20DBCF4F-0932-45FA-B78E-1F6AB887B0AF}" sibTransId="{4953EED7-944E-4142-8ABB-F6C0838208B7}"/>
    <dgm:cxn modelId="{6AFBC039-9D6B-465C-9821-7EFCBE3DF4F8}" srcId="{4DB34864-E641-4B3D-A4E1-8CE81B681695}" destId="{1D336D02-81B4-4023-94AA-AB6895B83019}" srcOrd="8" destOrd="0" parTransId="{C08DEB9C-7DDC-4300-B8DB-435009B44CDA}" sibTransId="{4C2C1AC0-C5CD-4D98-8BE6-40E7FD79A8C9}"/>
    <dgm:cxn modelId="{5CBFC042-BBDA-4750-A8E9-0C08410D54E5}" type="presOf" srcId="{4DB34864-E641-4B3D-A4E1-8CE81B681695}" destId="{084BBD19-CBD9-4738-8600-C054BD33FFA2}" srcOrd="0" destOrd="0" presId="urn:microsoft.com/office/officeart/2008/layout/LinedList"/>
    <dgm:cxn modelId="{30EE8E48-8C73-4D76-97C9-5AD423633C6B}" type="presOf" srcId="{61AEDF83-0744-41B8-9A49-30D2F4027029}" destId="{9F32DCC5-0B08-4028-9FE4-5DB2861F0870}" srcOrd="0" destOrd="0" presId="urn:microsoft.com/office/officeart/2008/layout/LinedList"/>
    <dgm:cxn modelId="{43EFD448-2729-4014-A196-7B270F83D550}" srcId="{4DB34864-E641-4B3D-A4E1-8CE81B681695}" destId="{F944CC67-2F95-46D3-9324-4D2867FC03CC}" srcOrd="9" destOrd="0" parTransId="{5D505E69-E163-4C58-984E-5AA81CC796B1}" sibTransId="{3A528C3B-775C-41B6-8E89-FC0C51A0EA8C}"/>
    <dgm:cxn modelId="{40390D54-098B-4ADE-BF8C-517238D2A1B3}" type="presOf" srcId="{9E4E8B52-3F81-4770-ADDD-93B42274D347}" destId="{58D638FF-D180-481D-8150-D65E0163771F}" srcOrd="0" destOrd="0" presId="urn:microsoft.com/office/officeart/2008/layout/LinedList"/>
    <dgm:cxn modelId="{44E1FC56-C37C-4E57-AFA1-721990C86787}" type="presOf" srcId="{A448B3DA-70C3-4DB7-8128-E65170B4AA7D}" destId="{5BE142FE-1135-41F3-B762-061D5B2E9E0F}" srcOrd="0" destOrd="0" presId="urn:microsoft.com/office/officeart/2008/layout/LinedList"/>
    <dgm:cxn modelId="{2FB00579-A0CD-440F-8816-D0F89FAB6902}" srcId="{4DB34864-E641-4B3D-A4E1-8CE81B681695}" destId="{EEEA7607-56C5-4585-ACA4-B048BE9F4596}" srcOrd="6" destOrd="0" parTransId="{01F08EFA-96FD-4A64-8B78-7460E93843A9}" sibTransId="{0CB675BB-C3DE-4830-8543-1C27B2742E82}"/>
    <dgm:cxn modelId="{CB53E886-3363-4623-89DC-D1634A773F32}" type="presOf" srcId="{F04F1F8A-7ECB-4BD6-BC1E-AE1C47C956D7}" destId="{5D2F548F-44CC-491D-BC28-2358601168FF}" srcOrd="0" destOrd="0" presId="urn:microsoft.com/office/officeart/2008/layout/LinedList"/>
    <dgm:cxn modelId="{9EB0779B-3008-4A60-855D-0F4B13328B09}" srcId="{4DB34864-E641-4B3D-A4E1-8CE81B681695}" destId="{9E4E8B52-3F81-4770-ADDD-93B42274D347}" srcOrd="3" destOrd="0" parTransId="{56B4F237-EFB6-45FC-B91B-214DCE9CD600}" sibTransId="{FD887F7E-1438-4091-A1E3-F5F90E35A29E}"/>
    <dgm:cxn modelId="{8EF097A5-7296-43C5-94F7-DC4E1E83A643}" type="presOf" srcId="{EEEA7607-56C5-4585-ACA4-B048BE9F4596}" destId="{06B44FDB-A07B-4B0A-893F-625B983E84F0}" srcOrd="0" destOrd="0" presId="urn:microsoft.com/office/officeart/2008/layout/LinedList"/>
    <dgm:cxn modelId="{3B850DA9-238F-45FF-83EE-A60ACE7C61F7}" type="presOf" srcId="{1D336D02-81B4-4023-94AA-AB6895B83019}" destId="{E0DBAA5D-858C-4387-9DFA-81FF07639F12}" srcOrd="0" destOrd="0" presId="urn:microsoft.com/office/officeart/2008/layout/LinedList"/>
    <dgm:cxn modelId="{AC302BEA-8225-4246-B458-486041861860}" srcId="{4DB34864-E641-4B3D-A4E1-8CE81B681695}" destId="{726EF37E-DB0C-4CE2-B160-EC74137E6CC1}" srcOrd="5" destOrd="0" parTransId="{008F0AAD-0890-4378-B11D-8F775B0308B8}" sibTransId="{10DB29FD-FC89-43E0-8D4E-B2218CE49B7A}"/>
    <dgm:cxn modelId="{A20EB5EB-7C87-49BE-BCEB-425F5505F994}" type="presOf" srcId="{726EF37E-DB0C-4CE2-B160-EC74137E6CC1}" destId="{7F9943D0-161A-4D2B-943B-15F49CDFD677}" srcOrd="0" destOrd="0" presId="urn:microsoft.com/office/officeart/2008/layout/LinedList"/>
    <dgm:cxn modelId="{AE790AF2-2CFE-4D23-A0EF-C5F121D797A5}" srcId="{4DB34864-E641-4B3D-A4E1-8CE81B681695}" destId="{0C345120-6783-467B-A8A5-241EF9153EBA}" srcOrd="0" destOrd="0" parTransId="{9ABEE996-7D63-47C0-BD4A-76894595902C}" sibTransId="{39006037-6303-4C13-945A-9FDC43459D91}"/>
    <dgm:cxn modelId="{15C002FB-9CFA-4507-8187-ACD1C02DDA45}" type="presOf" srcId="{44C17EA6-CABA-4F9B-A960-9906C20F2FFE}" destId="{46F2B740-95FA-4D2B-AD78-67006856C1E8}" srcOrd="0" destOrd="0" presId="urn:microsoft.com/office/officeart/2008/layout/LinedList"/>
    <dgm:cxn modelId="{F1C5C6BE-ABC3-4FFF-8C1E-C8950AC3100B}" type="presParOf" srcId="{084BBD19-CBD9-4738-8600-C054BD33FFA2}" destId="{B860E991-65A4-4E91-BC1B-EFF20B297AE8}" srcOrd="0" destOrd="0" presId="urn:microsoft.com/office/officeart/2008/layout/LinedList"/>
    <dgm:cxn modelId="{D26D5F81-4107-4003-8AA0-4E0A4DA7B120}" type="presParOf" srcId="{084BBD19-CBD9-4738-8600-C054BD33FFA2}" destId="{DF039E9F-CE25-46DD-B337-6DC0EB5088FD}" srcOrd="1" destOrd="0" presId="urn:microsoft.com/office/officeart/2008/layout/LinedList"/>
    <dgm:cxn modelId="{5957109A-52AC-4802-AFB5-AEB1246368DF}" type="presParOf" srcId="{DF039E9F-CE25-46DD-B337-6DC0EB5088FD}" destId="{802FC87D-129E-4876-A973-C7D1A1F788F9}" srcOrd="0" destOrd="0" presId="urn:microsoft.com/office/officeart/2008/layout/LinedList"/>
    <dgm:cxn modelId="{88945CDA-D651-446F-9F04-2F8180095F13}" type="presParOf" srcId="{DF039E9F-CE25-46DD-B337-6DC0EB5088FD}" destId="{6D253E65-CC0C-41DD-8FCB-D7CA8AC8EC3D}" srcOrd="1" destOrd="0" presId="urn:microsoft.com/office/officeart/2008/layout/LinedList"/>
    <dgm:cxn modelId="{08D44B5B-CB84-48C6-8A07-9BC1792C44F4}" type="presParOf" srcId="{084BBD19-CBD9-4738-8600-C054BD33FFA2}" destId="{33402B35-3B5B-431A-A58C-389C3BB7CC64}" srcOrd="2" destOrd="0" presId="urn:microsoft.com/office/officeart/2008/layout/LinedList"/>
    <dgm:cxn modelId="{51FA1A5E-B5AF-47D8-B059-9FFBA4984449}" type="presParOf" srcId="{084BBD19-CBD9-4738-8600-C054BD33FFA2}" destId="{C57FFE9C-9331-4627-B288-7A2F93DDFA92}" srcOrd="3" destOrd="0" presId="urn:microsoft.com/office/officeart/2008/layout/LinedList"/>
    <dgm:cxn modelId="{5970ECDF-0127-4D6C-A8B1-0803CEBDD760}" type="presParOf" srcId="{C57FFE9C-9331-4627-B288-7A2F93DDFA92}" destId="{46F2B740-95FA-4D2B-AD78-67006856C1E8}" srcOrd="0" destOrd="0" presId="urn:microsoft.com/office/officeart/2008/layout/LinedList"/>
    <dgm:cxn modelId="{9B89769C-E16F-40FC-916F-27418939594B}" type="presParOf" srcId="{C57FFE9C-9331-4627-B288-7A2F93DDFA92}" destId="{E3DE62CF-DA65-4D48-B3B9-A03085A2A077}" srcOrd="1" destOrd="0" presId="urn:microsoft.com/office/officeart/2008/layout/LinedList"/>
    <dgm:cxn modelId="{4BA436E4-EC87-4E80-ACF6-8A20EE483661}" type="presParOf" srcId="{084BBD19-CBD9-4738-8600-C054BD33FFA2}" destId="{EE8269C9-563C-4A37-B56F-192BC76CBB78}" srcOrd="4" destOrd="0" presId="urn:microsoft.com/office/officeart/2008/layout/LinedList"/>
    <dgm:cxn modelId="{EEBCE197-93D3-4646-A1E1-420AD658FF6D}" type="presParOf" srcId="{084BBD19-CBD9-4738-8600-C054BD33FFA2}" destId="{DED4E8D7-B7A5-45EA-80D2-38036F40A6E6}" srcOrd="5" destOrd="0" presId="urn:microsoft.com/office/officeart/2008/layout/LinedList"/>
    <dgm:cxn modelId="{9CD7E3DA-02D0-45AF-88D3-8B24F4D2DB96}" type="presParOf" srcId="{DED4E8D7-B7A5-45EA-80D2-38036F40A6E6}" destId="{9F32DCC5-0B08-4028-9FE4-5DB2861F0870}" srcOrd="0" destOrd="0" presId="urn:microsoft.com/office/officeart/2008/layout/LinedList"/>
    <dgm:cxn modelId="{CF4F860B-F8F7-4A2E-BB3F-FFDC27C372D9}" type="presParOf" srcId="{DED4E8D7-B7A5-45EA-80D2-38036F40A6E6}" destId="{B65296CD-2371-4DF2-88A1-79057CDEAD89}" srcOrd="1" destOrd="0" presId="urn:microsoft.com/office/officeart/2008/layout/LinedList"/>
    <dgm:cxn modelId="{7DC3FEFE-6E60-4E66-968F-66094898DAA3}" type="presParOf" srcId="{084BBD19-CBD9-4738-8600-C054BD33FFA2}" destId="{23A4A9F2-0D72-46EB-B2D0-E7B86AA48E88}" srcOrd="6" destOrd="0" presId="urn:microsoft.com/office/officeart/2008/layout/LinedList"/>
    <dgm:cxn modelId="{5215AC65-BC12-4A49-8946-3D6470CC52AF}" type="presParOf" srcId="{084BBD19-CBD9-4738-8600-C054BD33FFA2}" destId="{7D84718D-256A-43B8-9F5D-3D2FE36C32C4}" srcOrd="7" destOrd="0" presId="urn:microsoft.com/office/officeart/2008/layout/LinedList"/>
    <dgm:cxn modelId="{C173AE23-DFF8-4098-85A4-8CE2CF0ED7CD}" type="presParOf" srcId="{7D84718D-256A-43B8-9F5D-3D2FE36C32C4}" destId="{58D638FF-D180-481D-8150-D65E0163771F}" srcOrd="0" destOrd="0" presId="urn:microsoft.com/office/officeart/2008/layout/LinedList"/>
    <dgm:cxn modelId="{0174C31B-20CF-4C53-B8D8-D4EA76C78411}" type="presParOf" srcId="{7D84718D-256A-43B8-9F5D-3D2FE36C32C4}" destId="{06D19289-34E8-44FB-BDB3-44281CC775F4}" srcOrd="1" destOrd="0" presId="urn:microsoft.com/office/officeart/2008/layout/LinedList"/>
    <dgm:cxn modelId="{2405E6F5-B7B2-4C94-A23C-BCA04AD10947}" type="presParOf" srcId="{084BBD19-CBD9-4738-8600-C054BD33FFA2}" destId="{FFD85ABA-A7B2-4184-831A-031CE7563415}" srcOrd="8" destOrd="0" presId="urn:microsoft.com/office/officeart/2008/layout/LinedList"/>
    <dgm:cxn modelId="{F17376B4-8827-4510-9085-594338601DAC}" type="presParOf" srcId="{084BBD19-CBD9-4738-8600-C054BD33FFA2}" destId="{187C251D-9AFF-492C-992A-94D583730C77}" srcOrd="9" destOrd="0" presId="urn:microsoft.com/office/officeart/2008/layout/LinedList"/>
    <dgm:cxn modelId="{60899740-465E-465C-9FBC-3D84B8EB4E2D}" type="presParOf" srcId="{187C251D-9AFF-492C-992A-94D583730C77}" destId="{5D2F548F-44CC-491D-BC28-2358601168FF}" srcOrd="0" destOrd="0" presId="urn:microsoft.com/office/officeart/2008/layout/LinedList"/>
    <dgm:cxn modelId="{DB766957-385D-4757-87F2-E7A3C600A315}" type="presParOf" srcId="{187C251D-9AFF-492C-992A-94D583730C77}" destId="{75245C98-129F-4332-A08D-808895B8896F}" srcOrd="1" destOrd="0" presId="urn:microsoft.com/office/officeart/2008/layout/LinedList"/>
    <dgm:cxn modelId="{DC0BBD65-6CE2-4A09-93B5-2736E47A7D1E}" type="presParOf" srcId="{084BBD19-CBD9-4738-8600-C054BD33FFA2}" destId="{5605C2FF-098D-46FD-B28D-78FB9D9D4BE1}" srcOrd="10" destOrd="0" presId="urn:microsoft.com/office/officeart/2008/layout/LinedList"/>
    <dgm:cxn modelId="{12047149-CDA5-4B19-89FC-592942B7A743}" type="presParOf" srcId="{084BBD19-CBD9-4738-8600-C054BD33FFA2}" destId="{D63F44C2-F493-43CB-94A2-ECFDADC80166}" srcOrd="11" destOrd="0" presId="urn:microsoft.com/office/officeart/2008/layout/LinedList"/>
    <dgm:cxn modelId="{16854B9F-AD0C-46E2-A680-3116BD47B996}" type="presParOf" srcId="{D63F44C2-F493-43CB-94A2-ECFDADC80166}" destId="{7F9943D0-161A-4D2B-943B-15F49CDFD677}" srcOrd="0" destOrd="0" presId="urn:microsoft.com/office/officeart/2008/layout/LinedList"/>
    <dgm:cxn modelId="{79287ECB-5839-4980-8E2C-E676EDF8229A}" type="presParOf" srcId="{D63F44C2-F493-43CB-94A2-ECFDADC80166}" destId="{B6DA6D6A-F909-4941-8F0D-5BBE8BF8973D}" srcOrd="1" destOrd="0" presId="urn:microsoft.com/office/officeart/2008/layout/LinedList"/>
    <dgm:cxn modelId="{A5AA66A0-3716-4AF9-8BE2-89D551006F71}" type="presParOf" srcId="{084BBD19-CBD9-4738-8600-C054BD33FFA2}" destId="{50A10ED6-D132-454F-AF02-AFA799625ACB}" srcOrd="12" destOrd="0" presId="urn:microsoft.com/office/officeart/2008/layout/LinedList"/>
    <dgm:cxn modelId="{001D5C86-0FB8-4EB6-9F6C-B6E304AD6428}" type="presParOf" srcId="{084BBD19-CBD9-4738-8600-C054BD33FFA2}" destId="{0269E796-1816-4F7A-B235-D6C11D62BC6C}" srcOrd="13" destOrd="0" presId="urn:microsoft.com/office/officeart/2008/layout/LinedList"/>
    <dgm:cxn modelId="{D981FA7A-E6D9-40BC-B22B-F92C7691CAA9}" type="presParOf" srcId="{0269E796-1816-4F7A-B235-D6C11D62BC6C}" destId="{06B44FDB-A07B-4B0A-893F-625B983E84F0}" srcOrd="0" destOrd="0" presId="urn:microsoft.com/office/officeart/2008/layout/LinedList"/>
    <dgm:cxn modelId="{36526DE1-E041-4912-86FA-78606CD8DFC4}" type="presParOf" srcId="{0269E796-1816-4F7A-B235-D6C11D62BC6C}" destId="{520BFB4A-E6A0-4F43-A058-C5D9DBF1BD4C}" srcOrd="1" destOrd="0" presId="urn:microsoft.com/office/officeart/2008/layout/LinedList"/>
    <dgm:cxn modelId="{2AD8CC77-55C9-4C4D-8365-B5100BEAA9A1}" type="presParOf" srcId="{084BBD19-CBD9-4738-8600-C054BD33FFA2}" destId="{06D9EFA7-18BC-43CE-9E28-D287848BE65B}" srcOrd="14" destOrd="0" presId="urn:microsoft.com/office/officeart/2008/layout/LinedList"/>
    <dgm:cxn modelId="{5CEA6FA7-996D-446F-9490-7C6822808010}" type="presParOf" srcId="{084BBD19-CBD9-4738-8600-C054BD33FFA2}" destId="{80E6E52F-D324-4FB9-BB9D-17F930377F82}" srcOrd="15" destOrd="0" presId="urn:microsoft.com/office/officeart/2008/layout/LinedList"/>
    <dgm:cxn modelId="{C42907E4-2AFC-41E4-8626-7D7FF77F761E}" type="presParOf" srcId="{80E6E52F-D324-4FB9-BB9D-17F930377F82}" destId="{5BE142FE-1135-41F3-B762-061D5B2E9E0F}" srcOrd="0" destOrd="0" presId="urn:microsoft.com/office/officeart/2008/layout/LinedList"/>
    <dgm:cxn modelId="{396AE132-9D70-46F1-A593-8E4C8A21A587}" type="presParOf" srcId="{80E6E52F-D324-4FB9-BB9D-17F930377F82}" destId="{D5A82770-4BF3-416A-BEB4-504CE8285616}" srcOrd="1" destOrd="0" presId="urn:microsoft.com/office/officeart/2008/layout/LinedList"/>
    <dgm:cxn modelId="{66710797-FC29-43F5-8AA6-1D03DEA8B12E}" type="presParOf" srcId="{084BBD19-CBD9-4738-8600-C054BD33FFA2}" destId="{4462E8E1-BDA7-4BED-8D8C-F45498FF5FC3}" srcOrd="16" destOrd="0" presId="urn:microsoft.com/office/officeart/2008/layout/LinedList"/>
    <dgm:cxn modelId="{1B1BFD4B-B0B5-40BF-A0AF-BABD046BBEF8}" type="presParOf" srcId="{084BBD19-CBD9-4738-8600-C054BD33FFA2}" destId="{52E4345E-3558-43AC-B90B-A5F3EF184A4F}" srcOrd="17" destOrd="0" presId="urn:microsoft.com/office/officeart/2008/layout/LinedList"/>
    <dgm:cxn modelId="{F424992F-0701-4E6D-94AF-B3D7CD042D8F}" type="presParOf" srcId="{52E4345E-3558-43AC-B90B-A5F3EF184A4F}" destId="{E0DBAA5D-858C-4387-9DFA-81FF07639F12}" srcOrd="0" destOrd="0" presId="urn:microsoft.com/office/officeart/2008/layout/LinedList"/>
    <dgm:cxn modelId="{0910FD86-5F12-43CA-A98F-8D07D2333504}" type="presParOf" srcId="{52E4345E-3558-43AC-B90B-A5F3EF184A4F}" destId="{6644B63F-C008-4EF7-9F33-49E401E6484A}" srcOrd="1" destOrd="0" presId="urn:microsoft.com/office/officeart/2008/layout/LinedList"/>
    <dgm:cxn modelId="{43FBAFC7-FD09-4F3C-AB69-3CEF748E45DE}" type="presParOf" srcId="{084BBD19-CBD9-4738-8600-C054BD33FFA2}" destId="{03F9B6C6-3005-4822-80FF-9576413D0DD0}" srcOrd="18" destOrd="0" presId="urn:microsoft.com/office/officeart/2008/layout/LinedList"/>
    <dgm:cxn modelId="{091A5ACA-B7D5-4D9B-BF7B-659B4D422E1F}" type="presParOf" srcId="{084BBD19-CBD9-4738-8600-C054BD33FFA2}" destId="{13C0BA92-E2D4-4438-BBCB-92594789DAE4}" srcOrd="19" destOrd="0" presId="urn:microsoft.com/office/officeart/2008/layout/LinedList"/>
    <dgm:cxn modelId="{19B4BE5A-4E06-4A02-A596-480BB293FEE5}" type="presParOf" srcId="{13C0BA92-E2D4-4438-BBCB-92594789DAE4}" destId="{7D816808-6995-4BC1-9058-0D45B91EFB1D}" srcOrd="0" destOrd="0" presId="urn:microsoft.com/office/officeart/2008/layout/LinedList"/>
    <dgm:cxn modelId="{3090D707-6A4D-4AF2-BF90-E9A14C9F4F7D}" type="presParOf" srcId="{13C0BA92-E2D4-4438-BBCB-92594789DAE4}" destId="{3EB5961B-7CF0-46ED-8F12-640F98A090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2299D2-BDD0-41CA-AA07-9A6CB164D7A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F4122E8-7DCB-4376-A14B-F8A840BCEB03}">
      <dgm:prSet/>
      <dgm:spPr/>
      <dgm:t>
        <a:bodyPr/>
        <a:lstStyle/>
        <a:p>
          <a:pPr>
            <a:lnSpc>
              <a:spcPct val="100000"/>
            </a:lnSpc>
          </a:pPr>
          <a:r>
            <a:rPr lang="en-US"/>
            <a:t>The table spreads market in the US was valued at $1.1 billion in 2020, and it is projected to grow at a CAGR of 3.5% from 2021 to 2028. Conagra has a market share of around 22%.</a:t>
          </a:r>
        </a:p>
      </dgm:t>
    </dgm:pt>
    <dgm:pt modelId="{169B64C1-ABF4-480C-83CD-B23B81D120D3}" type="parTrans" cxnId="{DA718CB6-9845-4B97-BDF0-F968FE100F2A}">
      <dgm:prSet/>
      <dgm:spPr/>
      <dgm:t>
        <a:bodyPr/>
        <a:lstStyle/>
        <a:p>
          <a:endParaRPr lang="en-US"/>
        </a:p>
      </dgm:t>
    </dgm:pt>
    <dgm:pt modelId="{BB98B02A-454B-450F-BDA0-A5ADE5AC7111}" type="sibTrans" cxnId="{DA718CB6-9845-4B97-BDF0-F968FE100F2A}">
      <dgm:prSet/>
      <dgm:spPr/>
      <dgm:t>
        <a:bodyPr/>
        <a:lstStyle/>
        <a:p>
          <a:endParaRPr lang="en-US"/>
        </a:p>
      </dgm:t>
    </dgm:pt>
    <dgm:pt modelId="{8A415E84-8E92-4D05-AEBA-D695CBFFF0EB}">
      <dgm:prSet/>
      <dgm:spPr/>
      <dgm:t>
        <a:bodyPr/>
        <a:lstStyle/>
        <a:p>
          <a:pPr>
            <a:lnSpc>
              <a:spcPct val="100000"/>
            </a:lnSpc>
          </a:pPr>
          <a:r>
            <a:rPr lang="en-US"/>
            <a:t>Consumer preferences: According to a Mintel survey, 54% of US consumers prefer margarine and spreads that are made from natural ingredients, while 37% prefer low-fat products.</a:t>
          </a:r>
        </a:p>
      </dgm:t>
    </dgm:pt>
    <dgm:pt modelId="{1B62BACE-9575-4237-B9E5-A0841E8BC72D}" type="parTrans" cxnId="{143EC901-7488-4490-90FF-25D6D41D70EE}">
      <dgm:prSet/>
      <dgm:spPr/>
      <dgm:t>
        <a:bodyPr/>
        <a:lstStyle/>
        <a:p>
          <a:endParaRPr lang="en-US"/>
        </a:p>
      </dgm:t>
    </dgm:pt>
    <dgm:pt modelId="{D7DE36EF-3CEC-4B52-AF79-A697965A2BB4}" type="sibTrans" cxnId="{143EC901-7488-4490-90FF-25D6D41D70EE}">
      <dgm:prSet/>
      <dgm:spPr/>
      <dgm:t>
        <a:bodyPr/>
        <a:lstStyle/>
        <a:p>
          <a:endParaRPr lang="en-US"/>
        </a:p>
      </dgm:t>
    </dgm:pt>
    <dgm:pt modelId="{AAD5934D-E073-4225-BCC8-059CE1662B2E}">
      <dgm:prSet/>
      <dgm:spPr/>
      <dgm:t>
        <a:bodyPr/>
        <a:lstStyle/>
        <a:p>
          <a:pPr>
            <a:lnSpc>
              <a:spcPct val="100000"/>
            </a:lnSpc>
          </a:pPr>
          <a:r>
            <a:rPr lang="en-US"/>
            <a:t>Competitive landscape: Other major players in the table spreads market include Unilever, Kerry Group, and Land O'Lakes.</a:t>
          </a:r>
        </a:p>
      </dgm:t>
    </dgm:pt>
    <dgm:pt modelId="{93B06642-27C2-4E4A-91A8-B02FF141631C}" type="parTrans" cxnId="{00EA8780-35FD-4CB2-B0C1-2F4915BB3D8F}">
      <dgm:prSet/>
      <dgm:spPr/>
      <dgm:t>
        <a:bodyPr/>
        <a:lstStyle/>
        <a:p>
          <a:endParaRPr lang="en-US"/>
        </a:p>
      </dgm:t>
    </dgm:pt>
    <dgm:pt modelId="{3E27AF23-6FA6-448B-A472-18A40C5BE7E0}" type="sibTrans" cxnId="{00EA8780-35FD-4CB2-B0C1-2F4915BB3D8F}">
      <dgm:prSet/>
      <dgm:spPr/>
      <dgm:t>
        <a:bodyPr/>
        <a:lstStyle/>
        <a:p>
          <a:endParaRPr lang="en-US"/>
        </a:p>
      </dgm:t>
    </dgm:pt>
    <dgm:pt modelId="{B6C66BBD-CF4B-4914-82B6-446E2FA7308F}">
      <dgm:prSet/>
      <dgm:spPr/>
      <dgm:t>
        <a:bodyPr/>
        <a:lstStyle/>
        <a:p>
          <a:pPr>
            <a:lnSpc>
              <a:spcPct val="100000"/>
            </a:lnSpc>
          </a:pPr>
          <a:r>
            <a:rPr lang="en-US"/>
            <a:t>Pricing strategy: Conagra has adopted a competitive pricing strategy in the table spreads market to remain competitive and gain market share.</a:t>
          </a:r>
        </a:p>
      </dgm:t>
    </dgm:pt>
    <dgm:pt modelId="{B23A9B32-0932-4ED8-B58B-A62BB809096F}" type="parTrans" cxnId="{0BA99A6A-5A29-4C77-8A51-4877C439C2C3}">
      <dgm:prSet/>
      <dgm:spPr/>
      <dgm:t>
        <a:bodyPr/>
        <a:lstStyle/>
        <a:p>
          <a:endParaRPr lang="en-US"/>
        </a:p>
      </dgm:t>
    </dgm:pt>
    <dgm:pt modelId="{722E1B83-D87A-46B9-B50D-EC6F7839CDA8}" type="sibTrans" cxnId="{0BA99A6A-5A29-4C77-8A51-4877C439C2C3}">
      <dgm:prSet/>
      <dgm:spPr/>
      <dgm:t>
        <a:bodyPr/>
        <a:lstStyle/>
        <a:p>
          <a:endParaRPr lang="en-US"/>
        </a:p>
      </dgm:t>
    </dgm:pt>
    <dgm:pt modelId="{E5526573-69FA-4AA4-81A3-8C7FD29D159E}" type="pres">
      <dgm:prSet presAssocID="{752299D2-BDD0-41CA-AA07-9A6CB164D7A3}" presName="root" presStyleCnt="0">
        <dgm:presLayoutVars>
          <dgm:dir/>
          <dgm:resizeHandles val="exact"/>
        </dgm:presLayoutVars>
      </dgm:prSet>
      <dgm:spPr/>
    </dgm:pt>
    <dgm:pt modelId="{D6711E72-0E1D-4A12-9F54-DAF485341579}" type="pres">
      <dgm:prSet presAssocID="{BF4122E8-7DCB-4376-A14B-F8A840BCEB03}" presName="compNode" presStyleCnt="0"/>
      <dgm:spPr/>
    </dgm:pt>
    <dgm:pt modelId="{019F915C-7DE3-454F-A118-79CE0C18752C}" type="pres">
      <dgm:prSet presAssocID="{BF4122E8-7DCB-4376-A14B-F8A840BCEB03}" presName="bgRect" presStyleLbl="bgShp" presStyleIdx="0" presStyleCnt="4"/>
      <dgm:spPr/>
    </dgm:pt>
    <dgm:pt modelId="{DFE465AB-BB7D-4827-8869-69A4921E8EE6}" type="pres">
      <dgm:prSet presAssocID="{BF4122E8-7DCB-4376-A14B-F8A840BCEB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5275F7B0-DA8F-405C-8D4A-0A027574D6E1}" type="pres">
      <dgm:prSet presAssocID="{BF4122E8-7DCB-4376-A14B-F8A840BCEB03}" presName="spaceRect" presStyleCnt="0"/>
      <dgm:spPr/>
    </dgm:pt>
    <dgm:pt modelId="{2E5D62D3-99D9-4E1F-A6EA-681D1DE48054}" type="pres">
      <dgm:prSet presAssocID="{BF4122E8-7DCB-4376-A14B-F8A840BCEB03}" presName="parTx" presStyleLbl="revTx" presStyleIdx="0" presStyleCnt="4">
        <dgm:presLayoutVars>
          <dgm:chMax val="0"/>
          <dgm:chPref val="0"/>
        </dgm:presLayoutVars>
      </dgm:prSet>
      <dgm:spPr/>
    </dgm:pt>
    <dgm:pt modelId="{BFA34674-27A0-44B7-8DA9-04801A43FE55}" type="pres">
      <dgm:prSet presAssocID="{BB98B02A-454B-450F-BDA0-A5ADE5AC7111}" presName="sibTrans" presStyleCnt="0"/>
      <dgm:spPr/>
    </dgm:pt>
    <dgm:pt modelId="{8FE430DE-E2E0-4D4A-97FA-BBA9B0E36DE2}" type="pres">
      <dgm:prSet presAssocID="{8A415E84-8E92-4D05-AEBA-D695CBFFF0EB}" presName="compNode" presStyleCnt="0"/>
      <dgm:spPr/>
    </dgm:pt>
    <dgm:pt modelId="{9DC08B3E-320A-4DD7-ADCC-976A54FA3F4C}" type="pres">
      <dgm:prSet presAssocID="{8A415E84-8E92-4D05-AEBA-D695CBFFF0EB}" presName="bgRect" presStyleLbl="bgShp" presStyleIdx="1" presStyleCnt="4"/>
      <dgm:spPr/>
    </dgm:pt>
    <dgm:pt modelId="{03663FCA-2B74-4630-A4EA-8EC4621E34A5}" type="pres">
      <dgm:prSet presAssocID="{8A415E84-8E92-4D05-AEBA-D695CBFFF0E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apanese Dolls"/>
        </a:ext>
      </dgm:extLst>
    </dgm:pt>
    <dgm:pt modelId="{E17910FB-6C4E-411E-99E6-A4EBAFE237C3}" type="pres">
      <dgm:prSet presAssocID="{8A415E84-8E92-4D05-AEBA-D695CBFFF0EB}" presName="spaceRect" presStyleCnt="0"/>
      <dgm:spPr/>
    </dgm:pt>
    <dgm:pt modelId="{5F7AA5B0-FB3F-4CA1-802F-31E712CBD70D}" type="pres">
      <dgm:prSet presAssocID="{8A415E84-8E92-4D05-AEBA-D695CBFFF0EB}" presName="parTx" presStyleLbl="revTx" presStyleIdx="1" presStyleCnt="4">
        <dgm:presLayoutVars>
          <dgm:chMax val="0"/>
          <dgm:chPref val="0"/>
        </dgm:presLayoutVars>
      </dgm:prSet>
      <dgm:spPr/>
    </dgm:pt>
    <dgm:pt modelId="{8822C32C-2343-4637-9A94-19B9F63E42C6}" type="pres">
      <dgm:prSet presAssocID="{D7DE36EF-3CEC-4B52-AF79-A697965A2BB4}" presName="sibTrans" presStyleCnt="0"/>
      <dgm:spPr/>
    </dgm:pt>
    <dgm:pt modelId="{8189D15C-47FE-46A4-8AC7-BD490C96F666}" type="pres">
      <dgm:prSet presAssocID="{AAD5934D-E073-4225-BCC8-059CE1662B2E}" presName="compNode" presStyleCnt="0"/>
      <dgm:spPr/>
    </dgm:pt>
    <dgm:pt modelId="{F992EE3C-F482-4940-827A-7EF27994D7D7}" type="pres">
      <dgm:prSet presAssocID="{AAD5934D-E073-4225-BCC8-059CE1662B2E}" presName="bgRect" presStyleLbl="bgShp" presStyleIdx="2" presStyleCnt="4"/>
      <dgm:spPr/>
    </dgm:pt>
    <dgm:pt modelId="{2B4EAC59-C11F-4397-8954-7A0AB79BA47C}" type="pres">
      <dgm:prSet presAssocID="{AAD5934D-E073-4225-BCC8-059CE1662B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gaphone"/>
        </a:ext>
      </dgm:extLst>
    </dgm:pt>
    <dgm:pt modelId="{CDDCC870-61FE-41CD-AF33-667CD452BC1A}" type="pres">
      <dgm:prSet presAssocID="{AAD5934D-E073-4225-BCC8-059CE1662B2E}" presName="spaceRect" presStyleCnt="0"/>
      <dgm:spPr/>
    </dgm:pt>
    <dgm:pt modelId="{C3E90202-378F-40E8-A7E4-7DEBF55B78C5}" type="pres">
      <dgm:prSet presAssocID="{AAD5934D-E073-4225-BCC8-059CE1662B2E}" presName="parTx" presStyleLbl="revTx" presStyleIdx="2" presStyleCnt="4">
        <dgm:presLayoutVars>
          <dgm:chMax val="0"/>
          <dgm:chPref val="0"/>
        </dgm:presLayoutVars>
      </dgm:prSet>
      <dgm:spPr/>
    </dgm:pt>
    <dgm:pt modelId="{597E96D9-9A03-40E3-832D-B265CF497AEA}" type="pres">
      <dgm:prSet presAssocID="{3E27AF23-6FA6-448B-A472-18A40C5BE7E0}" presName="sibTrans" presStyleCnt="0"/>
      <dgm:spPr/>
    </dgm:pt>
    <dgm:pt modelId="{8E26F68E-7C78-43D8-A2FF-A848B3CB8CB3}" type="pres">
      <dgm:prSet presAssocID="{B6C66BBD-CF4B-4914-82B6-446E2FA7308F}" presName="compNode" presStyleCnt="0"/>
      <dgm:spPr/>
    </dgm:pt>
    <dgm:pt modelId="{EF9AD3B8-2DFB-42C4-99DF-B19BF467E56C}" type="pres">
      <dgm:prSet presAssocID="{B6C66BBD-CF4B-4914-82B6-446E2FA7308F}" presName="bgRect" presStyleLbl="bgShp" presStyleIdx="3" presStyleCnt="4"/>
      <dgm:spPr/>
    </dgm:pt>
    <dgm:pt modelId="{35896027-B125-4C58-AC57-09A20739D09C}" type="pres">
      <dgm:prSet presAssocID="{B6C66BBD-CF4B-4914-82B6-446E2FA730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g"/>
        </a:ext>
      </dgm:extLst>
    </dgm:pt>
    <dgm:pt modelId="{B0C45E9F-8651-492A-AC84-E20A18B807CD}" type="pres">
      <dgm:prSet presAssocID="{B6C66BBD-CF4B-4914-82B6-446E2FA7308F}" presName="spaceRect" presStyleCnt="0"/>
      <dgm:spPr/>
    </dgm:pt>
    <dgm:pt modelId="{9F01408C-09B7-49BC-B695-3F3C42DE8504}" type="pres">
      <dgm:prSet presAssocID="{B6C66BBD-CF4B-4914-82B6-446E2FA7308F}" presName="parTx" presStyleLbl="revTx" presStyleIdx="3" presStyleCnt="4">
        <dgm:presLayoutVars>
          <dgm:chMax val="0"/>
          <dgm:chPref val="0"/>
        </dgm:presLayoutVars>
      </dgm:prSet>
      <dgm:spPr/>
    </dgm:pt>
  </dgm:ptLst>
  <dgm:cxnLst>
    <dgm:cxn modelId="{143EC901-7488-4490-90FF-25D6D41D70EE}" srcId="{752299D2-BDD0-41CA-AA07-9A6CB164D7A3}" destId="{8A415E84-8E92-4D05-AEBA-D695CBFFF0EB}" srcOrd="1" destOrd="0" parTransId="{1B62BACE-9575-4237-B9E5-A0841E8BC72D}" sibTransId="{D7DE36EF-3CEC-4B52-AF79-A697965A2BB4}"/>
    <dgm:cxn modelId="{9046150A-4100-4040-84A9-27956C640E34}" type="presOf" srcId="{AAD5934D-E073-4225-BCC8-059CE1662B2E}" destId="{C3E90202-378F-40E8-A7E4-7DEBF55B78C5}" srcOrd="0" destOrd="0" presId="urn:microsoft.com/office/officeart/2018/2/layout/IconVerticalSolidList"/>
    <dgm:cxn modelId="{07A1FE43-61AB-4CA1-806B-FA1E25B9DE4A}" type="presOf" srcId="{752299D2-BDD0-41CA-AA07-9A6CB164D7A3}" destId="{E5526573-69FA-4AA4-81A3-8C7FD29D159E}" srcOrd="0" destOrd="0" presId="urn:microsoft.com/office/officeart/2018/2/layout/IconVerticalSolidList"/>
    <dgm:cxn modelId="{806C0F44-BF5F-4E5E-884C-20168544564D}" type="presOf" srcId="{B6C66BBD-CF4B-4914-82B6-446E2FA7308F}" destId="{9F01408C-09B7-49BC-B695-3F3C42DE8504}" srcOrd="0" destOrd="0" presId="urn:microsoft.com/office/officeart/2018/2/layout/IconVerticalSolidList"/>
    <dgm:cxn modelId="{0BA99A6A-5A29-4C77-8A51-4877C439C2C3}" srcId="{752299D2-BDD0-41CA-AA07-9A6CB164D7A3}" destId="{B6C66BBD-CF4B-4914-82B6-446E2FA7308F}" srcOrd="3" destOrd="0" parTransId="{B23A9B32-0932-4ED8-B58B-A62BB809096F}" sibTransId="{722E1B83-D87A-46B9-B50D-EC6F7839CDA8}"/>
    <dgm:cxn modelId="{BD3A9278-DC8C-4996-812E-89F86112E2E7}" type="presOf" srcId="{8A415E84-8E92-4D05-AEBA-D695CBFFF0EB}" destId="{5F7AA5B0-FB3F-4CA1-802F-31E712CBD70D}" srcOrd="0" destOrd="0" presId="urn:microsoft.com/office/officeart/2018/2/layout/IconVerticalSolidList"/>
    <dgm:cxn modelId="{00EA8780-35FD-4CB2-B0C1-2F4915BB3D8F}" srcId="{752299D2-BDD0-41CA-AA07-9A6CB164D7A3}" destId="{AAD5934D-E073-4225-BCC8-059CE1662B2E}" srcOrd="2" destOrd="0" parTransId="{93B06642-27C2-4E4A-91A8-B02FF141631C}" sibTransId="{3E27AF23-6FA6-448B-A472-18A40C5BE7E0}"/>
    <dgm:cxn modelId="{DA718CB6-9845-4B97-BDF0-F968FE100F2A}" srcId="{752299D2-BDD0-41CA-AA07-9A6CB164D7A3}" destId="{BF4122E8-7DCB-4376-A14B-F8A840BCEB03}" srcOrd="0" destOrd="0" parTransId="{169B64C1-ABF4-480C-83CD-B23B81D120D3}" sibTransId="{BB98B02A-454B-450F-BDA0-A5ADE5AC7111}"/>
    <dgm:cxn modelId="{E97594E8-F301-4CBA-BAC3-9273B03D6735}" type="presOf" srcId="{BF4122E8-7DCB-4376-A14B-F8A840BCEB03}" destId="{2E5D62D3-99D9-4E1F-A6EA-681D1DE48054}" srcOrd="0" destOrd="0" presId="urn:microsoft.com/office/officeart/2018/2/layout/IconVerticalSolidList"/>
    <dgm:cxn modelId="{7FA17ED4-8A51-4102-B735-6628A3CD4F98}" type="presParOf" srcId="{E5526573-69FA-4AA4-81A3-8C7FD29D159E}" destId="{D6711E72-0E1D-4A12-9F54-DAF485341579}" srcOrd="0" destOrd="0" presId="urn:microsoft.com/office/officeart/2018/2/layout/IconVerticalSolidList"/>
    <dgm:cxn modelId="{1598F746-91F4-4000-A788-5AE091F9BE89}" type="presParOf" srcId="{D6711E72-0E1D-4A12-9F54-DAF485341579}" destId="{019F915C-7DE3-454F-A118-79CE0C18752C}" srcOrd="0" destOrd="0" presId="urn:microsoft.com/office/officeart/2018/2/layout/IconVerticalSolidList"/>
    <dgm:cxn modelId="{6A894CA2-2BE2-470F-AF09-A94125956E86}" type="presParOf" srcId="{D6711E72-0E1D-4A12-9F54-DAF485341579}" destId="{DFE465AB-BB7D-4827-8869-69A4921E8EE6}" srcOrd="1" destOrd="0" presId="urn:microsoft.com/office/officeart/2018/2/layout/IconVerticalSolidList"/>
    <dgm:cxn modelId="{7EBC1F29-F270-4B93-848C-A182491D4DCB}" type="presParOf" srcId="{D6711E72-0E1D-4A12-9F54-DAF485341579}" destId="{5275F7B0-DA8F-405C-8D4A-0A027574D6E1}" srcOrd="2" destOrd="0" presId="urn:microsoft.com/office/officeart/2018/2/layout/IconVerticalSolidList"/>
    <dgm:cxn modelId="{BFFE36AD-3EAD-493D-9732-918921C0EAA8}" type="presParOf" srcId="{D6711E72-0E1D-4A12-9F54-DAF485341579}" destId="{2E5D62D3-99D9-4E1F-A6EA-681D1DE48054}" srcOrd="3" destOrd="0" presId="urn:microsoft.com/office/officeart/2018/2/layout/IconVerticalSolidList"/>
    <dgm:cxn modelId="{1ACAC421-06DF-4A54-8096-738B37E994B8}" type="presParOf" srcId="{E5526573-69FA-4AA4-81A3-8C7FD29D159E}" destId="{BFA34674-27A0-44B7-8DA9-04801A43FE55}" srcOrd="1" destOrd="0" presId="urn:microsoft.com/office/officeart/2018/2/layout/IconVerticalSolidList"/>
    <dgm:cxn modelId="{C893FABB-2384-411D-B28A-323E01CF8257}" type="presParOf" srcId="{E5526573-69FA-4AA4-81A3-8C7FD29D159E}" destId="{8FE430DE-E2E0-4D4A-97FA-BBA9B0E36DE2}" srcOrd="2" destOrd="0" presId="urn:microsoft.com/office/officeart/2018/2/layout/IconVerticalSolidList"/>
    <dgm:cxn modelId="{E35E38FB-A744-4C94-B9B1-9F152BE15B74}" type="presParOf" srcId="{8FE430DE-E2E0-4D4A-97FA-BBA9B0E36DE2}" destId="{9DC08B3E-320A-4DD7-ADCC-976A54FA3F4C}" srcOrd="0" destOrd="0" presId="urn:microsoft.com/office/officeart/2018/2/layout/IconVerticalSolidList"/>
    <dgm:cxn modelId="{A195ECF4-D778-443D-B114-DEA298853CE8}" type="presParOf" srcId="{8FE430DE-E2E0-4D4A-97FA-BBA9B0E36DE2}" destId="{03663FCA-2B74-4630-A4EA-8EC4621E34A5}" srcOrd="1" destOrd="0" presId="urn:microsoft.com/office/officeart/2018/2/layout/IconVerticalSolidList"/>
    <dgm:cxn modelId="{5107D9F5-2006-4636-ACB7-D418007EF5DC}" type="presParOf" srcId="{8FE430DE-E2E0-4D4A-97FA-BBA9B0E36DE2}" destId="{E17910FB-6C4E-411E-99E6-A4EBAFE237C3}" srcOrd="2" destOrd="0" presId="urn:microsoft.com/office/officeart/2018/2/layout/IconVerticalSolidList"/>
    <dgm:cxn modelId="{9766CF7E-B71F-4844-BA5D-41F754939BA7}" type="presParOf" srcId="{8FE430DE-E2E0-4D4A-97FA-BBA9B0E36DE2}" destId="{5F7AA5B0-FB3F-4CA1-802F-31E712CBD70D}" srcOrd="3" destOrd="0" presId="urn:microsoft.com/office/officeart/2018/2/layout/IconVerticalSolidList"/>
    <dgm:cxn modelId="{42C50962-5AE5-49E3-A73F-A5CFC311190C}" type="presParOf" srcId="{E5526573-69FA-4AA4-81A3-8C7FD29D159E}" destId="{8822C32C-2343-4637-9A94-19B9F63E42C6}" srcOrd="3" destOrd="0" presId="urn:microsoft.com/office/officeart/2018/2/layout/IconVerticalSolidList"/>
    <dgm:cxn modelId="{36EBF4CD-14A1-4A94-AB9D-702DFFEE53CC}" type="presParOf" srcId="{E5526573-69FA-4AA4-81A3-8C7FD29D159E}" destId="{8189D15C-47FE-46A4-8AC7-BD490C96F666}" srcOrd="4" destOrd="0" presId="urn:microsoft.com/office/officeart/2018/2/layout/IconVerticalSolidList"/>
    <dgm:cxn modelId="{1DDED5A4-BF7F-4E38-9C04-91E50ECB5125}" type="presParOf" srcId="{8189D15C-47FE-46A4-8AC7-BD490C96F666}" destId="{F992EE3C-F482-4940-827A-7EF27994D7D7}" srcOrd="0" destOrd="0" presId="urn:microsoft.com/office/officeart/2018/2/layout/IconVerticalSolidList"/>
    <dgm:cxn modelId="{0AA37058-2695-4AEB-BF4C-9D271FDB1520}" type="presParOf" srcId="{8189D15C-47FE-46A4-8AC7-BD490C96F666}" destId="{2B4EAC59-C11F-4397-8954-7A0AB79BA47C}" srcOrd="1" destOrd="0" presId="urn:microsoft.com/office/officeart/2018/2/layout/IconVerticalSolidList"/>
    <dgm:cxn modelId="{974CAA6F-E2BD-4115-8BB1-3EE8A904F28E}" type="presParOf" srcId="{8189D15C-47FE-46A4-8AC7-BD490C96F666}" destId="{CDDCC870-61FE-41CD-AF33-667CD452BC1A}" srcOrd="2" destOrd="0" presId="urn:microsoft.com/office/officeart/2018/2/layout/IconVerticalSolidList"/>
    <dgm:cxn modelId="{1AB18021-E3C9-4F86-BE64-4960C4E3D2B2}" type="presParOf" srcId="{8189D15C-47FE-46A4-8AC7-BD490C96F666}" destId="{C3E90202-378F-40E8-A7E4-7DEBF55B78C5}" srcOrd="3" destOrd="0" presId="urn:microsoft.com/office/officeart/2018/2/layout/IconVerticalSolidList"/>
    <dgm:cxn modelId="{240092EF-64D0-40E2-8046-0244D34C677C}" type="presParOf" srcId="{E5526573-69FA-4AA4-81A3-8C7FD29D159E}" destId="{597E96D9-9A03-40E3-832D-B265CF497AEA}" srcOrd="5" destOrd="0" presId="urn:microsoft.com/office/officeart/2018/2/layout/IconVerticalSolidList"/>
    <dgm:cxn modelId="{9D63AE21-4DD0-4568-A086-F73CC5FD4977}" type="presParOf" srcId="{E5526573-69FA-4AA4-81A3-8C7FD29D159E}" destId="{8E26F68E-7C78-43D8-A2FF-A848B3CB8CB3}" srcOrd="6" destOrd="0" presId="urn:microsoft.com/office/officeart/2018/2/layout/IconVerticalSolidList"/>
    <dgm:cxn modelId="{9CCBBC2D-393D-49B3-A553-BD1A2FFE3743}" type="presParOf" srcId="{8E26F68E-7C78-43D8-A2FF-A848B3CB8CB3}" destId="{EF9AD3B8-2DFB-42C4-99DF-B19BF467E56C}" srcOrd="0" destOrd="0" presId="urn:microsoft.com/office/officeart/2018/2/layout/IconVerticalSolidList"/>
    <dgm:cxn modelId="{94430AE7-F36E-424A-9972-6B7273FEE911}" type="presParOf" srcId="{8E26F68E-7C78-43D8-A2FF-A848B3CB8CB3}" destId="{35896027-B125-4C58-AC57-09A20739D09C}" srcOrd="1" destOrd="0" presId="urn:microsoft.com/office/officeart/2018/2/layout/IconVerticalSolidList"/>
    <dgm:cxn modelId="{B58F25AF-BC2D-4384-83E7-7CEFB7CFCA0A}" type="presParOf" srcId="{8E26F68E-7C78-43D8-A2FF-A848B3CB8CB3}" destId="{B0C45E9F-8651-492A-AC84-E20A18B807CD}" srcOrd="2" destOrd="0" presId="urn:microsoft.com/office/officeart/2018/2/layout/IconVerticalSolidList"/>
    <dgm:cxn modelId="{42B9E26B-FF5C-4525-B5A7-3B21FCE6CF3A}" type="presParOf" srcId="{8E26F68E-7C78-43D8-A2FF-A848B3CB8CB3}" destId="{9F01408C-09B7-49BC-B695-3F3C42DE85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D6FE04-9294-4A3D-AC00-BAF0AF9AB0D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129CF4-6751-4A9F-AA7B-91A66E75E927}">
      <dgm:prSet/>
      <dgm:spPr/>
      <dgm:t>
        <a:bodyPr/>
        <a:lstStyle/>
        <a:p>
          <a:pPr>
            <a:lnSpc>
              <a:spcPct val="100000"/>
            </a:lnSpc>
          </a:pPr>
          <a:r>
            <a:rPr lang="en-US"/>
            <a:t>How do our loyalty and sales compare to our competitors in the table spreads category?</a:t>
          </a:r>
        </a:p>
      </dgm:t>
    </dgm:pt>
    <dgm:pt modelId="{9313B3B4-A94A-47E2-AE7A-6C563E669067}" type="parTrans" cxnId="{E9D92529-5873-41BA-B577-DEC6A95D1379}">
      <dgm:prSet/>
      <dgm:spPr/>
      <dgm:t>
        <a:bodyPr/>
        <a:lstStyle/>
        <a:p>
          <a:endParaRPr lang="en-US"/>
        </a:p>
      </dgm:t>
    </dgm:pt>
    <dgm:pt modelId="{9A90A8CB-558B-4AF0-B548-C89DDFC5E64E}" type="sibTrans" cxnId="{E9D92529-5873-41BA-B577-DEC6A95D1379}">
      <dgm:prSet/>
      <dgm:spPr/>
      <dgm:t>
        <a:bodyPr/>
        <a:lstStyle/>
        <a:p>
          <a:pPr>
            <a:lnSpc>
              <a:spcPct val="100000"/>
            </a:lnSpc>
          </a:pPr>
          <a:endParaRPr lang="en-US"/>
        </a:p>
      </dgm:t>
    </dgm:pt>
    <dgm:pt modelId="{01DCFCCF-FCD2-4513-AD97-32E26CB8F79E}">
      <dgm:prSet/>
      <dgm:spPr/>
      <dgm:t>
        <a:bodyPr/>
        <a:lstStyle/>
        <a:p>
          <a:pPr>
            <a:lnSpc>
              <a:spcPct val="100000"/>
            </a:lnSpc>
          </a:pPr>
          <a:r>
            <a:rPr lang="en-US"/>
            <a:t>Who is our target audience based on region, gender, income, marital status, etc. and how can we tailor our marketing efforts to maximize sales?</a:t>
          </a:r>
        </a:p>
      </dgm:t>
    </dgm:pt>
    <dgm:pt modelId="{1B2C5347-A1AD-4DE0-A060-DECF88FC9DAB}" type="parTrans" cxnId="{844699C6-9938-483C-973C-32C084D76D9C}">
      <dgm:prSet/>
      <dgm:spPr/>
      <dgm:t>
        <a:bodyPr/>
        <a:lstStyle/>
        <a:p>
          <a:endParaRPr lang="en-US"/>
        </a:p>
      </dgm:t>
    </dgm:pt>
    <dgm:pt modelId="{5601A491-3C69-4393-82BF-129103D88E06}" type="sibTrans" cxnId="{844699C6-9938-483C-973C-32C084D76D9C}">
      <dgm:prSet/>
      <dgm:spPr/>
      <dgm:t>
        <a:bodyPr/>
        <a:lstStyle/>
        <a:p>
          <a:pPr>
            <a:lnSpc>
              <a:spcPct val="100000"/>
            </a:lnSpc>
          </a:pPr>
          <a:endParaRPr lang="en-US"/>
        </a:p>
      </dgm:t>
    </dgm:pt>
    <dgm:pt modelId="{A6F0E6CA-102A-4E03-8D7A-705BBA368051}">
      <dgm:prSet/>
      <dgm:spPr/>
      <dgm:t>
        <a:bodyPr/>
        <a:lstStyle/>
        <a:p>
          <a:pPr>
            <a:lnSpc>
              <a:spcPct val="100000"/>
            </a:lnSpc>
          </a:pPr>
          <a:r>
            <a:rPr lang="en-US"/>
            <a:t>What is our sales forecast for the table spreads category and how can we improve it?</a:t>
          </a:r>
        </a:p>
      </dgm:t>
    </dgm:pt>
    <dgm:pt modelId="{E6583A63-970C-4F81-B5D0-B4EBDF111C1B}" type="parTrans" cxnId="{833941D2-6025-4757-B29A-5CB3BBD14F69}">
      <dgm:prSet/>
      <dgm:spPr/>
      <dgm:t>
        <a:bodyPr/>
        <a:lstStyle/>
        <a:p>
          <a:endParaRPr lang="en-US"/>
        </a:p>
      </dgm:t>
    </dgm:pt>
    <dgm:pt modelId="{E797D011-A460-4CDF-BC1C-F493DBF93D62}" type="sibTrans" cxnId="{833941D2-6025-4757-B29A-5CB3BBD14F69}">
      <dgm:prSet/>
      <dgm:spPr/>
      <dgm:t>
        <a:bodyPr/>
        <a:lstStyle/>
        <a:p>
          <a:pPr>
            <a:lnSpc>
              <a:spcPct val="100000"/>
            </a:lnSpc>
          </a:pPr>
          <a:endParaRPr lang="en-US"/>
        </a:p>
      </dgm:t>
    </dgm:pt>
    <dgm:pt modelId="{DE2F2438-F536-40BF-BBFD-785DBA1E9DD7}">
      <dgm:prSet/>
      <dgm:spPr/>
      <dgm:t>
        <a:bodyPr/>
        <a:lstStyle/>
        <a:p>
          <a:pPr>
            <a:lnSpc>
              <a:spcPct val="100000"/>
            </a:lnSpc>
          </a:pPr>
          <a:r>
            <a:rPr lang="en-US"/>
            <a:t>What is the impact of merchandising on our table spreads sales?</a:t>
          </a:r>
        </a:p>
      </dgm:t>
    </dgm:pt>
    <dgm:pt modelId="{641D96E3-8F79-4FB6-9DB4-08FFD5BA0B60}" type="parTrans" cxnId="{2D59210B-B3ED-48B9-8CAB-ED30D8F15FA7}">
      <dgm:prSet/>
      <dgm:spPr/>
      <dgm:t>
        <a:bodyPr/>
        <a:lstStyle/>
        <a:p>
          <a:endParaRPr lang="en-US"/>
        </a:p>
      </dgm:t>
    </dgm:pt>
    <dgm:pt modelId="{95D530AE-A630-43DA-88AB-28B2F7F1B965}" type="sibTrans" cxnId="{2D59210B-B3ED-48B9-8CAB-ED30D8F15FA7}">
      <dgm:prSet/>
      <dgm:spPr/>
      <dgm:t>
        <a:bodyPr/>
        <a:lstStyle/>
        <a:p>
          <a:pPr>
            <a:lnSpc>
              <a:spcPct val="100000"/>
            </a:lnSpc>
          </a:pPr>
          <a:endParaRPr lang="en-US"/>
        </a:p>
      </dgm:t>
    </dgm:pt>
    <dgm:pt modelId="{8F9BCE44-EFA2-413F-8C9C-0631329D9292}">
      <dgm:prSet/>
      <dgm:spPr/>
      <dgm:t>
        <a:bodyPr/>
        <a:lstStyle/>
        <a:p>
          <a:pPr>
            <a:lnSpc>
              <a:spcPct val="100000"/>
            </a:lnSpc>
          </a:pPr>
          <a:r>
            <a:rPr lang="en-US"/>
            <a:t>What is the impact of product features on our table spread sales?</a:t>
          </a:r>
        </a:p>
      </dgm:t>
    </dgm:pt>
    <dgm:pt modelId="{D057C4AA-3EE7-41B1-9F1F-3EEBDE240071}" type="parTrans" cxnId="{3021B0BC-7096-4064-A9ED-7E75FDF6AD49}">
      <dgm:prSet/>
      <dgm:spPr/>
      <dgm:t>
        <a:bodyPr/>
        <a:lstStyle/>
        <a:p>
          <a:endParaRPr lang="en-US"/>
        </a:p>
      </dgm:t>
    </dgm:pt>
    <dgm:pt modelId="{333B708A-CF0F-47EE-8469-217FB758025D}" type="sibTrans" cxnId="{3021B0BC-7096-4064-A9ED-7E75FDF6AD49}">
      <dgm:prSet/>
      <dgm:spPr/>
      <dgm:t>
        <a:bodyPr/>
        <a:lstStyle/>
        <a:p>
          <a:pPr>
            <a:lnSpc>
              <a:spcPct val="100000"/>
            </a:lnSpc>
          </a:pPr>
          <a:endParaRPr lang="en-US"/>
        </a:p>
      </dgm:t>
    </dgm:pt>
    <dgm:pt modelId="{07941F20-DE53-4583-A09A-D77B61A7B04C}">
      <dgm:prSet/>
      <dgm:spPr/>
      <dgm:t>
        <a:bodyPr/>
        <a:lstStyle/>
        <a:p>
          <a:pPr>
            <a:lnSpc>
              <a:spcPct val="100000"/>
            </a:lnSpc>
          </a:pPr>
          <a:r>
            <a:rPr lang="en-US"/>
            <a:t>How do cooking spray, cooking oils, and table spreads interact with each other in terms of sales?</a:t>
          </a:r>
        </a:p>
      </dgm:t>
    </dgm:pt>
    <dgm:pt modelId="{2A8DE3E6-0810-43DC-9CDD-6EE1CF2CF018}" type="parTrans" cxnId="{90DD487D-7A43-4BA6-A602-03513C5F56E4}">
      <dgm:prSet/>
      <dgm:spPr/>
      <dgm:t>
        <a:bodyPr/>
        <a:lstStyle/>
        <a:p>
          <a:endParaRPr lang="en-US"/>
        </a:p>
      </dgm:t>
    </dgm:pt>
    <dgm:pt modelId="{0C86E144-F250-4855-9C13-7A38D101B764}" type="sibTrans" cxnId="{90DD487D-7A43-4BA6-A602-03513C5F56E4}">
      <dgm:prSet/>
      <dgm:spPr/>
      <dgm:t>
        <a:bodyPr/>
        <a:lstStyle/>
        <a:p>
          <a:endParaRPr lang="en-US"/>
        </a:p>
      </dgm:t>
    </dgm:pt>
    <dgm:pt modelId="{AF793284-A94A-4D34-B135-B2E51613CF6D}" type="pres">
      <dgm:prSet presAssocID="{61D6FE04-9294-4A3D-AC00-BAF0AF9AB0DF}" presName="root" presStyleCnt="0">
        <dgm:presLayoutVars>
          <dgm:dir/>
          <dgm:resizeHandles val="exact"/>
        </dgm:presLayoutVars>
      </dgm:prSet>
      <dgm:spPr/>
    </dgm:pt>
    <dgm:pt modelId="{E409A09B-B32B-4583-95AB-6F8601E1230A}" type="pres">
      <dgm:prSet presAssocID="{61D6FE04-9294-4A3D-AC00-BAF0AF9AB0DF}" presName="container" presStyleCnt="0">
        <dgm:presLayoutVars>
          <dgm:dir/>
          <dgm:resizeHandles val="exact"/>
        </dgm:presLayoutVars>
      </dgm:prSet>
      <dgm:spPr/>
    </dgm:pt>
    <dgm:pt modelId="{D1BBC04F-AFB4-49C6-B12D-158CE0659991}" type="pres">
      <dgm:prSet presAssocID="{6D129CF4-6751-4A9F-AA7B-91A66E75E927}" presName="compNode" presStyleCnt="0"/>
      <dgm:spPr/>
    </dgm:pt>
    <dgm:pt modelId="{B0D4E908-FD60-40D2-8235-17DCB6F82AB2}" type="pres">
      <dgm:prSet presAssocID="{6D129CF4-6751-4A9F-AA7B-91A66E75E927}" presName="iconBgRect" presStyleLbl="bgShp" presStyleIdx="0" presStyleCnt="6"/>
      <dgm:spPr/>
    </dgm:pt>
    <dgm:pt modelId="{8F3267F5-0E48-426C-9AA9-454BB98B0B27}" type="pres">
      <dgm:prSet presAssocID="{6D129CF4-6751-4A9F-AA7B-91A66E75E92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g"/>
        </a:ext>
      </dgm:extLst>
    </dgm:pt>
    <dgm:pt modelId="{65ECFF98-7086-4623-A42A-CF58A3AD9420}" type="pres">
      <dgm:prSet presAssocID="{6D129CF4-6751-4A9F-AA7B-91A66E75E927}" presName="spaceRect" presStyleCnt="0"/>
      <dgm:spPr/>
    </dgm:pt>
    <dgm:pt modelId="{DB9BFD2E-1CDE-448F-BC7D-801530EC8381}" type="pres">
      <dgm:prSet presAssocID="{6D129CF4-6751-4A9F-AA7B-91A66E75E927}" presName="textRect" presStyleLbl="revTx" presStyleIdx="0" presStyleCnt="6">
        <dgm:presLayoutVars>
          <dgm:chMax val="1"/>
          <dgm:chPref val="1"/>
        </dgm:presLayoutVars>
      </dgm:prSet>
      <dgm:spPr/>
    </dgm:pt>
    <dgm:pt modelId="{41B0408B-D480-40B1-8576-8022FE0B25B1}" type="pres">
      <dgm:prSet presAssocID="{9A90A8CB-558B-4AF0-B548-C89DDFC5E64E}" presName="sibTrans" presStyleLbl="sibTrans2D1" presStyleIdx="0" presStyleCnt="0"/>
      <dgm:spPr/>
    </dgm:pt>
    <dgm:pt modelId="{7FA2E684-A47A-4B90-89F5-AD83AC82E529}" type="pres">
      <dgm:prSet presAssocID="{01DCFCCF-FCD2-4513-AD97-32E26CB8F79E}" presName="compNode" presStyleCnt="0"/>
      <dgm:spPr/>
    </dgm:pt>
    <dgm:pt modelId="{E407E61D-6AA0-4CC7-95F0-3910C70794BE}" type="pres">
      <dgm:prSet presAssocID="{01DCFCCF-FCD2-4513-AD97-32E26CB8F79E}" presName="iconBgRect" presStyleLbl="bgShp" presStyleIdx="1" presStyleCnt="6"/>
      <dgm:spPr/>
    </dgm:pt>
    <dgm:pt modelId="{DA4D6A68-8541-4A74-8617-158845A7AB0F}" type="pres">
      <dgm:prSet presAssocID="{01DCFCCF-FCD2-4513-AD97-32E26CB8F79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C9B9A564-F419-4EE5-B253-B4081FF90BD0}" type="pres">
      <dgm:prSet presAssocID="{01DCFCCF-FCD2-4513-AD97-32E26CB8F79E}" presName="spaceRect" presStyleCnt="0"/>
      <dgm:spPr/>
    </dgm:pt>
    <dgm:pt modelId="{30F2BC63-68B9-4465-81AA-6864E74DA744}" type="pres">
      <dgm:prSet presAssocID="{01DCFCCF-FCD2-4513-AD97-32E26CB8F79E}" presName="textRect" presStyleLbl="revTx" presStyleIdx="1" presStyleCnt="6">
        <dgm:presLayoutVars>
          <dgm:chMax val="1"/>
          <dgm:chPref val="1"/>
        </dgm:presLayoutVars>
      </dgm:prSet>
      <dgm:spPr/>
    </dgm:pt>
    <dgm:pt modelId="{91629274-7103-4159-AB88-901F69259BC6}" type="pres">
      <dgm:prSet presAssocID="{5601A491-3C69-4393-82BF-129103D88E06}" presName="sibTrans" presStyleLbl="sibTrans2D1" presStyleIdx="0" presStyleCnt="0"/>
      <dgm:spPr/>
    </dgm:pt>
    <dgm:pt modelId="{68A74431-EBFB-4C1C-BFDA-2BBB99278ACE}" type="pres">
      <dgm:prSet presAssocID="{A6F0E6CA-102A-4E03-8D7A-705BBA368051}" presName="compNode" presStyleCnt="0"/>
      <dgm:spPr/>
    </dgm:pt>
    <dgm:pt modelId="{D9F14FAF-765B-4D1B-93F0-03640EFE704B}" type="pres">
      <dgm:prSet presAssocID="{A6F0E6CA-102A-4E03-8D7A-705BBA368051}" presName="iconBgRect" presStyleLbl="bgShp" presStyleIdx="2" presStyleCnt="6"/>
      <dgm:spPr/>
    </dgm:pt>
    <dgm:pt modelId="{05D1AE84-FCE2-4082-A4C3-380BD7A9D0F7}" type="pres">
      <dgm:prSet presAssocID="{A6F0E6CA-102A-4E03-8D7A-705BBA3680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5E3C53AE-ED43-4E48-9082-624391417C01}" type="pres">
      <dgm:prSet presAssocID="{A6F0E6CA-102A-4E03-8D7A-705BBA368051}" presName="spaceRect" presStyleCnt="0"/>
      <dgm:spPr/>
    </dgm:pt>
    <dgm:pt modelId="{A8C893B7-B0D6-48F7-BD54-D7A3D3EEE569}" type="pres">
      <dgm:prSet presAssocID="{A6F0E6CA-102A-4E03-8D7A-705BBA368051}" presName="textRect" presStyleLbl="revTx" presStyleIdx="2" presStyleCnt="6">
        <dgm:presLayoutVars>
          <dgm:chMax val="1"/>
          <dgm:chPref val="1"/>
        </dgm:presLayoutVars>
      </dgm:prSet>
      <dgm:spPr/>
    </dgm:pt>
    <dgm:pt modelId="{F4FAFD1E-21F9-4224-9DE3-DD7CEFA3F14C}" type="pres">
      <dgm:prSet presAssocID="{E797D011-A460-4CDF-BC1C-F493DBF93D62}" presName="sibTrans" presStyleLbl="sibTrans2D1" presStyleIdx="0" presStyleCnt="0"/>
      <dgm:spPr/>
    </dgm:pt>
    <dgm:pt modelId="{3A9EDAE8-1EDB-47A5-8978-7883F6637564}" type="pres">
      <dgm:prSet presAssocID="{DE2F2438-F536-40BF-BBFD-785DBA1E9DD7}" presName="compNode" presStyleCnt="0"/>
      <dgm:spPr/>
    </dgm:pt>
    <dgm:pt modelId="{9768AC65-882C-408E-9348-B27F5829DFA7}" type="pres">
      <dgm:prSet presAssocID="{DE2F2438-F536-40BF-BBFD-785DBA1E9DD7}" presName="iconBgRect" presStyleLbl="bgShp" presStyleIdx="3" presStyleCnt="6"/>
      <dgm:spPr/>
    </dgm:pt>
    <dgm:pt modelId="{D6E67DEF-B2DC-49CD-A8E7-0A30E0B058AC}" type="pres">
      <dgm:prSet presAssocID="{DE2F2438-F536-40BF-BBFD-785DBA1E9DD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osk"/>
        </a:ext>
      </dgm:extLst>
    </dgm:pt>
    <dgm:pt modelId="{7947FB6D-2EB1-46EA-9621-30B5D6E186BA}" type="pres">
      <dgm:prSet presAssocID="{DE2F2438-F536-40BF-BBFD-785DBA1E9DD7}" presName="spaceRect" presStyleCnt="0"/>
      <dgm:spPr/>
    </dgm:pt>
    <dgm:pt modelId="{03DE6DB7-73D5-4704-9AF9-724C5E5E0AFB}" type="pres">
      <dgm:prSet presAssocID="{DE2F2438-F536-40BF-BBFD-785DBA1E9DD7}" presName="textRect" presStyleLbl="revTx" presStyleIdx="3" presStyleCnt="6">
        <dgm:presLayoutVars>
          <dgm:chMax val="1"/>
          <dgm:chPref val="1"/>
        </dgm:presLayoutVars>
      </dgm:prSet>
      <dgm:spPr/>
    </dgm:pt>
    <dgm:pt modelId="{71D57A6F-54E6-4E36-AB05-182A3735EE2F}" type="pres">
      <dgm:prSet presAssocID="{95D530AE-A630-43DA-88AB-28B2F7F1B965}" presName="sibTrans" presStyleLbl="sibTrans2D1" presStyleIdx="0" presStyleCnt="0"/>
      <dgm:spPr/>
    </dgm:pt>
    <dgm:pt modelId="{5095BE6F-9339-41B4-A8DF-6B4787DC8C05}" type="pres">
      <dgm:prSet presAssocID="{8F9BCE44-EFA2-413F-8C9C-0631329D9292}" presName="compNode" presStyleCnt="0"/>
      <dgm:spPr/>
    </dgm:pt>
    <dgm:pt modelId="{AC741EDE-1C97-402F-95DA-97FE02D54B9F}" type="pres">
      <dgm:prSet presAssocID="{8F9BCE44-EFA2-413F-8C9C-0631329D9292}" presName="iconBgRect" presStyleLbl="bgShp" presStyleIdx="4" presStyleCnt="6"/>
      <dgm:spPr/>
    </dgm:pt>
    <dgm:pt modelId="{7BB5C7A3-AE96-4D48-AF5E-F1C04E92C97E}" type="pres">
      <dgm:prSet presAssocID="{8F9BCE44-EFA2-413F-8C9C-0631329D929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opping cart"/>
        </a:ext>
      </dgm:extLst>
    </dgm:pt>
    <dgm:pt modelId="{FB55CB68-A80E-4366-BC7A-8DBDD55D5EA3}" type="pres">
      <dgm:prSet presAssocID="{8F9BCE44-EFA2-413F-8C9C-0631329D9292}" presName="spaceRect" presStyleCnt="0"/>
      <dgm:spPr/>
    </dgm:pt>
    <dgm:pt modelId="{E58971A2-F48C-4B4D-94BC-8FA7E56E70E6}" type="pres">
      <dgm:prSet presAssocID="{8F9BCE44-EFA2-413F-8C9C-0631329D9292}" presName="textRect" presStyleLbl="revTx" presStyleIdx="4" presStyleCnt="6">
        <dgm:presLayoutVars>
          <dgm:chMax val="1"/>
          <dgm:chPref val="1"/>
        </dgm:presLayoutVars>
      </dgm:prSet>
      <dgm:spPr/>
    </dgm:pt>
    <dgm:pt modelId="{A3C0F63A-EDED-4BFC-8ED5-D8814C33EC39}" type="pres">
      <dgm:prSet presAssocID="{333B708A-CF0F-47EE-8469-217FB758025D}" presName="sibTrans" presStyleLbl="sibTrans2D1" presStyleIdx="0" presStyleCnt="0"/>
      <dgm:spPr/>
    </dgm:pt>
    <dgm:pt modelId="{6CF02A2C-A83B-49A7-AB18-9D3CE430EE14}" type="pres">
      <dgm:prSet presAssocID="{07941F20-DE53-4583-A09A-D77B61A7B04C}" presName="compNode" presStyleCnt="0"/>
      <dgm:spPr/>
    </dgm:pt>
    <dgm:pt modelId="{55ADCC58-05A4-4AFD-B909-AFC57B0750CF}" type="pres">
      <dgm:prSet presAssocID="{07941F20-DE53-4583-A09A-D77B61A7B04C}" presName="iconBgRect" presStyleLbl="bgShp" presStyleIdx="5" presStyleCnt="6"/>
      <dgm:spPr/>
    </dgm:pt>
    <dgm:pt modelId="{152E9DC5-3181-48C3-A3EA-0DA673FE21A5}" type="pres">
      <dgm:prSet presAssocID="{07941F20-DE53-4583-A09A-D77B61A7B04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plash"/>
        </a:ext>
      </dgm:extLst>
    </dgm:pt>
    <dgm:pt modelId="{861A1227-7567-4DF0-9748-7DE4C8AFFF6B}" type="pres">
      <dgm:prSet presAssocID="{07941F20-DE53-4583-A09A-D77B61A7B04C}" presName="spaceRect" presStyleCnt="0"/>
      <dgm:spPr/>
    </dgm:pt>
    <dgm:pt modelId="{CC31B0FC-78EA-4ADA-A26D-4F5AFC7CDF4E}" type="pres">
      <dgm:prSet presAssocID="{07941F20-DE53-4583-A09A-D77B61A7B04C}" presName="textRect" presStyleLbl="revTx" presStyleIdx="5" presStyleCnt="6">
        <dgm:presLayoutVars>
          <dgm:chMax val="1"/>
          <dgm:chPref val="1"/>
        </dgm:presLayoutVars>
      </dgm:prSet>
      <dgm:spPr/>
    </dgm:pt>
  </dgm:ptLst>
  <dgm:cxnLst>
    <dgm:cxn modelId="{2D59210B-B3ED-48B9-8CAB-ED30D8F15FA7}" srcId="{61D6FE04-9294-4A3D-AC00-BAF0AF9AB0DF}" destId="{DE2F2438-F536-40BF-BBFD-785DBA1E9DD7}" srcOrd="3" destOrd="0" parTransId="{641D96E3-8F79-4FB6-9DB4-08FFD5BA0B60}" sibTransId="{95D530AE-A630-43DA-88AB-28B2F7F1B965}"/>
    <dgm:cxn modelId="{E9D92529-5873-41BA-B577-DEC6A95D1379}" srcId="{61D6FE04-9294-4A3D-AC00-BAF0AF9AB0DF}" destId="{6D129CF4-6751-4A9F-AA7B-91A66E75E927}" srcOrd="0" destOrd="0" parTransId="{9313B3B4-A94A-47E2-AE7A-6C563E669067}" sibTransId="{9A90A8CB-558B-4AF0-B548-C89DDFC5E64E}"/>
    <dgm:cxn modelId="{98E60A46-6F83-4B29-A4D8-9F8BA1C1F9A7}" type="presOf" srcId="{A6F0E6CA-102A-4E03-8D7A-705BBA368051}" destId="{A8C893B7-B0D6-48F7-BD54-D7A3D3EEE569}" srcOrd="0" destOrd="0" presId="urn:microsoft.com/office/officeart/2018/2/layout/IconCircleList"/>
    <dgm:cxn modelId="{A5954573-2DFB-4002-9AAD-15260B9DE5DF}" type="presOf" srcId="{61D6FE04-9294-4A3D-AC00-BAF0AF9AB0DF}" destId="{AF793284-A94A-4D34-B135-B2E51613CF6D}" srcOrd="0" destOrd="0" presId="urn:microsoft.com/office/officeart/2018/2/layout/IconCircleList"/>
    <dgm:cxn modelId="{822B6376-FF36-4987-9644-DA83615D44D4}" type="presOf" srcId="{01DCFCCF-FCD2-4513-AD97-32E26CB8F79E}" destId="{30F2BC63-68B9-4465-81AA-6864E74DA744}" srcOrd="0" destOrd="0" presId="urn:microsoft.com/office/officeart/2018/2/layout/IconCircleList"/>
    <dgm:cxn modelId="{F93C2257-9519-4820-9544-A09838E42D21}" type="presOf" srcId="{5601A491-3C69-4393-82BF-129103D88E06}" destId="{91629274-7103-4159-AB88-901F69259BC6}" srcOrd="0" destOrd="0" presId="urn:microsoft.com/office/officeart/2018/2/layout/IconCircleList"/>
    <dgm:cxn modelId="{8DCA5E58-2E89-4755-9105-8287ADCCA1C2}" type="presOf" srcId="{8F9BCE44-EFA2-413F-8C9C-0631329D9292}" destId="{E58971A2-F48C-4B4D-94BC-8FA7E56E70E6}" srcOrd="0" destOrd="0" presId="urn:microsoft.com/office/officeart/2018/2/layout/IconCircleList"/>
    <dgm:cxn modelId="{D60D0759-1390-46E0-B8AE-5EF928C35513}" type="presOf" srcId="{E797D011-A460-4CDF-BC1C-F493DBF93D62}" destId="{F4FAFD1E-21F9-4224-9DE3-DD7CEFA3F14C}" srcOrd="0" destOrd="0" presId="urn:microsoft.com/office/officeart/2018/2/layout/IconCircleList"/>
    <dgm:cxn modelId="{1F6E587C-2B46-4006-9655-D49A5BD3F131}" type="presOf" srcId="{95D530AE-A630-43DA-88AB-28B2F7F1B965}" destId="{71D57A6F-54E6-4E36-AB05-182A3735EE2F}" srcOrd="0" destOrd="0" presId="urn:microsoft.com/office/officeart/2018/2/layout/IconCircleList"/>
    <dgm:cxn modelId="{90DD487D-7A43-4BA6-A602-03513C5F56E4}" srcId="{61D6FE04-9294-4A3D-AC00-BAF0AF9AB0DF}" destId="{07941F20-DE53-4583-A09A-D77B61A7B04C}" srcOrd="5" destOrd="0" parTransId="{2A8DE3E6-0810-43DC-9CDD-6EE1CF2CF018}" sibTransId="{0C86E144-F250-4855-9C13-7A38D101B764}"/>
    <dgm:cxn modelId="{1579537D-4ED6-46DF-92B9-AF33D360469C}" type="presOf" srcId="{DE2F2438-F536-40BF-BBFD-785DBA1E9DD7}" destId="{03DE6DB7-73D5-4704-9AF9-724C5E5E0AFB}" srcOrd="0" destOrd="0" presId="urn:microsoft.com/office/officeart/2018/2/layout/IconCircleList"/>
    <dgm:cxn modelId="{731EF190-5372-4B91-B77C-A6BDF54C9662}" type="presOf" srcId="{07941F20-DE53-4583-A09A-D77B61A7B04C}" destId="{CC31B0FC-78EA-4ADA-A26D-4F5AFC7CDF4E}" srcOrd="0" destOrd="0" presId="urn:microsoft.com/office/officeart/2018/2/layout/IconCircleList"/>
    <dgm:cxn modelId="{4CD0D2A9-DA58-4ED1-98DE-F1AC7B400871}" type="presOf" srcId="{9A90A8CB-558B-4AF0-B548-C89DDFC5E64E}" destId="{41B0408B-D480-40B1-8576-8022FE0B25B1}" srcOrd="0" destOrd="0" presId="urn:microsoft.com/office/officeart/2018/2/layout/IconCircleList"/>
    <dgm:cxn modelId="{3021B0BC-7096-4064-A9ED-7E75FDF6AD49}" srcId="{61D6FE04-9294-4A3D-AC00-BAF0AF9AB0DF}" destId="{8F9BCE44-EFA2-413F-8C9C-0631329D9292}" srcOrd="4" destOrd="0" parTransId="{D057C4AA-3EE7-41B1-9F1F-3EEBDE240071}" sibTransId="{333B708A-CF0F-47EE-8469-217FB758025D}"/>
    <dgm:cxn modelId="{844699C6-9938-483C-973C-32C084D76D9C}" srcId="{61D6FE04-9294-4A3D-AC00-BAF0AF9AB0DF}" destId="{01DCFCCF-FCD2-4513-AD97-32E26CB8F79E}" srcOrd="1" destOrd="0" parTransId="{1B2C5347-A1AD-4DE0-A060-DECF88FC9DAB}" sibTransId="{5601A491-3C69-4393-82BF-129103D88E06}"/>
    <dgm:cxn modelId="{833941D2-6025-4757-B29A-5CB3BBD14F69}" srcId="{61D6FE04-9294-4A3D-AC00-BAF0AF9AB0DF}" destId="{A6F0E6CA-102A-4E03-8D7A-705BBA368051}" srcOrd="2" destOrd="0" parTransId="{E6583A63-970C-4F81-B5D0-B4EBDF111C1B}" sibTransId="{E797D011-A460-4CDF-BC1C-F493DBF93D62}"/>
    <dgm:cxn modelId="{5E080CEA-3506-4686-A1B1-D3C263274FCA}" type="presOf" srcId="{6D129CF4-6751-4A9F-AA7B-91A66E75E927}" destId="{DB9BFD2E-1CDE-448F-BC7D-801530EC8381}" srcOrd="0" destOrd="0" presId="urn:microsoft.com/office/officeart/2018/2/layout/IconCircleList"/>
    <dgm:cxn modelId="{221C78F4-8C3B-4316-BDAD-56757FB4C2B2}" type="presOf" srcId="{333B708A-CF0F-47EE-8469-217FB758025D}" destId="{A3C0F63A-EDED-4BFC-8ED5-D8814C33EC39}" srcOrd="0" destOrd="0" presId="urn:microsoft.com/office/officeart/2018/2/layout/IconCircleList"/>
    <dgm:cxn modelId="{31F405B9-0E02-4558-A683-D22B105C0A0C}" type="presParOf" srcId="{AF793284-A94A-4D34-B135-B2E51613CF6D}" destId="{E409A09B-B32B-4583-95AB-6F8601E1230A}" srcOrd="0" destOrd="0" presId="urn:microsoft.com/office/officeart/2018/2/layout/IconCircleList"/>
    <dgm:cxn modelId="{51FAD45C-4A3D-40A6-8981-512C09F1C071}" type="presParOf" srcId="{E409A09B-B32B-4583-95AB-6F8601E1230A}" destId="{D1BBC04F-AFB4-49C6-B12D-158CE0659991}" srcOrd="0" destOrd="0" presId="urn:microsoft.com/office/officeart/2018/2/layout/IconCircleList"/>
    <dgm:cxn modelId="{4F644F5C-847A-4CB8-8914-2AD204246247}" type="presParOf" srcId="{D1BBC04F-AFB4-49C6-B12D-158CE0659991}" destId="{B0D4E908-FD60-40D2-8235-17DCB6F82AB2}" srcOrd="0" destOrd="0" presId="urn:microsoft.com/office/officeart/2018/2/layout/IconCircleList"/>
    <dgm:cxn modelId="{709845EC-7857-4115-A085-22F842577003}" type="presParOf" srcId="{D1BBC04F-AFB4-49C6-B12D-158CE0659991}" destId="{8F3267F5-0E48-426C-9AA9-454BB98B0B27}" srcOrd="1" destOrd="0" presId="urn:microsoft.com/office/officeart/2018/2/layout/IconCircleList"/>
    <dgm:cxn modelId="{E0D029F0-F533-4C36-A7EA-18CADD4B1FC1}" type="presParOf" srcId="{D1BBC04F-AFB4-49C6-B12D-158CE0659991}" destId="{65ECFF98-7086-4623-A42A-CF58A3AD9420}" srcOrd="2" destOrd="0" presId="urn:microsoft.com/office/officeart/2018/2/layout/IconCircleList"/>
    <dgm:cxn modelId="{C312D148-1CAF-4D21-99A9-B55ACDF08F27}" type="presParOf" srcId="{D1BBC04F-AFB4-49C6-B12D-158CE0659991}" destId="{DB9BFD2E-1CDE-448F-BC7D-801530EC8381}" srcOrd="3" destOrd="0" presId="urn:microsoft.com/office/officeart/2018/2/layout/IconCircleList"/>
    <dgm:cxn modelId="{80FE09B2-8C77-477D-9416-B360A9E96A09}" type="presParOf" srcId="{E409A09B-B32B-4583-95AB-6F8601E1230A}" destId="{41B0408B-D480-40B1-8576-8022FE0B25B1}" srcOrd="1" destOrd="0" presId="urn:microsoft.com/office/officeart/2018/2/layout/IconCircleList"/>
    <dgm:cxn modelId="{68229F89-39AF-49A4-8112-E8D8D7EED4EC}" type="presParOf" srcId="{E409A09B-B32B-4583-95AB-6F8601E1230A}" destId="{7FA2E684-A47A-4B90-89F5-AD83AC82E529}" srcOrd="2" destOrd="0" presId="urn:microsoft.com/office/officeart/2018/2/layout/IconCircleList"/>
    <dgm:cxn modelId="{3FD60CFC-BEFA-4B9B-8A77-689787CF5801}" type="presParOf" srcId="{7FA2E684-A47A-4B90-89F5-AD83AC82E529}" destId="{E407E61D-6AA0-4CC7-95F0-3910C70794BE}" srcOrd="0" destOrd="0" presId="urn:microsoft.com/office/officeart/2018/2/layout/IconCircleList"/>
    <dgm:cxn modelId="{9BEE1C9F-080F-4CB4-A1B5-1D34518B2615}" type="presParOf" srcId="{7FA2E684-A47A-4B90-89F5-AD83AC82E529}" destId="{DA4D6A68-8541-4A74-8617-158845A7AB0F}" srcOrd="1" destOrd="0" presId="urn:microsoft.com/office/officeart/2018/2/layout/IconCircleList"/>
    <dgm:cxn modelId="{66B5F7D8-9DA8-4025-9EEC-04D35022B3E6}" type="presParOf" srcId="{7FA2E684-A47A-4B90-89F5-AD83AC82E529}" destId="{C9B9A564-F419-4EE5-B253-B4081FF90BD0}" srcOrd="2" destOrd="0" presId="urn:microsoft.com/office/officeart/2018/2/layout/IconCircleList"/>
    <dgm:cxn modelId="{E6272009-DA12-49E6-9B7A-9DC0F3866017}" type="presParOf" srcId="{7FA2E684-A47A-4B90-89F5-AD83AC82E529}" destId="{30F2BC63-68B9-4465-81AA-6864E74DA744}" srcOrd="3" destOrd="0" presId="urn:microsoft.com/office/officeart/2018/2/layout/IconCircleList"/>
    <dgm:cxn modelId="{F5D2D984-0F48-4EB8-A5DF-1DC4CA455F06}" type="presParOf" srcId="{E409A09B-B32B-4583-95AB-6F8601E1230A}" destId="{91629274-7103-4159-AB88-901F69259BC6}" srcOrd="3" destOrd="0" presId="urn:microsoft.com/office/officeart/2018/2/layout/IconCircleList"/>
    <dgm:cxn modelId="{C7FE47B7-DD28-4F04-BFB7-4E77BB1AA1BB}" type="presParOf" srcId="{E409A09B-B32B-4583-95AB-6F8601E1230A}" destId="{68A74431-EBFB-4C1C-BFDA-2BBB99278ACE}" srcOrd="4" destOrd="0" presId="urn:microsoft.com/office/officeart/2018/2/layout/IconCircleList"/>
    <dgm:cxn modelId="{68AE5E2D-EB83-435C-B8DE-DE2CA457D75D}" type="presParOf" srcId="{68A74431-EBFB-4C1C-BFDA-2BBB99278ACE}" destId="{D9F14FAF-765B-4D1B-93F0-03640EFE704B}" srcOrd="0" destOrd="0" presId="urn:microsoft.com/office/officeart/2018/2/layout/IconCircleList"/>
    <dgm:cxn modelId="{0A602BB9-07D8-4673-979A-C0C2D6AFBAD6}" type="presParOf" srcId="{68A74431-EBFB-4C1C-BFDA-2BBB99278ACE}" destId="{05D1AE84-FCE2-4082-A4C3-380BD7A9D0F7}" srcOrd="1" destOrd="0" presId="urn:microsoft.com/office/officeart/2018/2/layout/IconCircleList"/>
    <dgm:cxn modelId="{92E71B65-749A-49C1-9053-B155A38C0728}" type="presParOf" srcId="{68A74431-EBFB-4C1C-BFDA-2BBB99278ACE}" destId="{5E3C53AE-ED43-4E48-9082-624391417C01}" srcOrd="2" destOrd="0" presId="urn:microsoft.com/office/officeart/2018/2/layout/IconCircleList"/>
    <dgm:cxn modelId="{79264CFB-769D-46D1-B06F-94C71712166E}" type="presParOf" srcId="{68A74431-EBFB-4C1C-BFDA-2BBB99278ACE}" destId="{A8C893B7-B0D6-48F7-BD54-D7A3D3EEE569}" srcOrd="3" destOrd="0" presId="urn:microsoft.com/office/officeart/2018/2/layout/IconCircleList"/>
    <dgm:cxn modelId="{05988711-C392-48C6-94E6-4E92713EDA61}" type="presParOf" srcId="{E409A09B-B32B-4583-95AB-6F8601E1230A}" destId="{F4FAFD1E-21F9-4224-9DE3-DD7CEFA3F14C}" srcOrd="5" destOrd="0" presId="urn:microsoft.com/office/officeart/2018/2/layout/IconCircleList"/>
    <dgm:cxn modelId="{AD05E880-42DB-4BDE-B906-16339EE37650}" type="presParOf" srcId="{E409A09B-B32B-4583-95AB-6F8601E1230A}" destId="{3A9EDAE8-1EDB-47A5-8978-7883F6637564}" srcOrd="6" destOrd="0" presId="urn:microsoft.com/office/officeart/2018/2/layout/IconCircleList"/>
    <dgm:cxn modelId="{9A4A40EA-A3A5-4D1A-A440-DBC1299367CE}" type="presParOf" srcId="{3A9EDAE8-1EDB-47A5-8978-7883F6637564}" destId="{9768AC65-882C-408E-9348-B27F5829DFA7}" srcOrd="0" destOrd="0" presId="urn:microsoft.com/office/officeart/2018/2/layout/IconCircleList"/>
    <dgm:cxn modelId="{5769371F-0CDA-4995-947A-1F080DA7F4CB}" type="presParOf" srcId="{3A9EDAE8-1EDB-47A5-8978-7883F6637564}" destId="{D6E67DEF-B2DC-49CD-A8E7-0A30E0B058AC}" srcOrd="1" destOrd="0" presId="urn:microsoft.com/office/officeart/2018/2/layout/IconCircleList"/>
    <dgm:cxn modelId="{B9381D44-CFC5-423A-823B-F341527F4774}" type="presParOf" srcId="{3A9EDAE8-1EDB-47A5-8978-7883F6637564}" destId="{7947FB6D-2EB1-46EA-9621-30B5D6E186BA}" srcOrd="2" destOrd="0" presId="urn:microsoft.com/office/officeart/2018/2/layout/IconCircleList"/>
    <dgm:cxn modelId="{867DD81A-221C-42F5-A9C6-B368F7860AEF}" type="presParOf" srcId="{3A9EDAE8-1EDB-47A5-8978-7883F6637564}" destId="{03DE6DB7-73D5-4704-9AF9-724C5E5E0AFB}" srcOrd="3" destOrd="0" presId="urn:microsoft.com/office/officeart/2018/2/layout/IconCircleList"/>
    <dgm:cxn modelId="{4D8975EF-6021-4212-BC25-564B666AD7F2}" type="presParOf" srcId="{E409A09B-B32B-4583-95AB-6F8601E1230A}" destId="{71D57A6F-54E6-4E36-AB05-182A3735EE2F}" srcOrd="7" destOrd="0" presId="urn:microsoft.com/office/officeart/2018/2/layout/IconCircleList"/>
    <dgm:cxn modelId="{CBA55796-8DCB-499F-A774-EF1CACAF509A}" type="presParOf" srcId="{E409A09B-B32B-4583-95AB-6F8601E1230A}" destId="{5095BE6F-9339-41B4-A8DF-6B4787DC8C05}" srcOrd="8" destOrd="0" presId="urn:microsoft.com/office/officeart/2018/2/layout/IconCircleList"/>
    <dgm:cxn modelId="{2583B6B7-8F42-488B-81AF-FC9BF16D061B}" type="presParOf" srcId="{5095BE6F-9339-41B4-A8DF-6B4787DC8C05}" destId="{AC741EDE-1C97-402F-95DA-97FE02D54B9F}" srcOrd="0" destOrd="0" presId="urn:microsoft.com/office/officeart/2018/2/layout/IconCircleList"/>
    <dgm:cxn modelId="{DB188EF8-F359-4526-9C03-683EF24967B6}" type="presParOf" srcId="{5095BE6F-9339-41B4-A8DF-6B4787DC8C05}" destId="{7BB5C7A3-AE96-4D48-AF5E-F1C04E92C97E}" srcOrd="1" destOrd="0" presId="urn:microsoft.com/office/officeart/2018/2/layout/IconCircleList"/>
    <dgm:cxn modelId="{53DF6A2A-D847-4004-955D-DDF148AFA831}" type="presParOf" srcId="{5095BE6F-9339-41B4-A8DF-6B4787DC8C05}" destId="{FB55CB68-A80E-4366-BC7A-8DBDD55D5EA3}" srcOrd="2" destOrd="0" presId="urn:microsoft.com/office/officeart/2018/2/layout/IconCircleList"/>
    <dgm:cxn modelId="{C5841A83-49AC-4265-B7BA-1F28554E350E}" type="presParOf" srcId="{5095BE6F-9339-41B4-A8DF-6B4787DC8C05}" destId="{E58971A2-F48C-4B4D-94BC-8FA7E56E70E6}" srcOrd="3" destOrd="0" presId="urn:microsoft.com/office/officeart/2018/2/layout/IconCircleList"/>
    <dgm:cxn modelId="{78A6E8B5-3BF8-47FD-8BA1-3A95A4BC0AD1}" type="presParOf" srcId="{E409A09B-B32B-4583-95AB-6F8601E1230A}" destId="{A3C0F63A-EDED-4BFC-8ED5-D8814C33EC39}" srcOrd="9" destOrd="0" presId="urn:microsoft.com/office/officeart/2018/2/layout/IconCircleList"/>
    <dgm:cxn modelId="{DA9CA64D-CE5E-4A9F-BF84-C0ACEA1483DF}" type="presParOf" srcId="{E409A09B-B32B-4583-95AB-6F8601E1230A}" destId="{6CF02A2C-A83B-49A7-AB18-9D3CE430EE14}" srcOrd="10" destOrd="0" presId="urn:microsoft.com/office/officeart/2018/2/layout/IconCircleList"/>
    <dgm:cxn modelId="{892981C8-5B1B-4C21-996C-07787992E539}" type="presParOf" srcId="{6CF02A2C-A83B-49A7-AB18-9D3CE430EE14}" destId="{55ADCC58-05A4-4AFD-B909-AFC57B0750CF}" srcOrd="0" destOrd="0" presId="urn:microsoft.com/office/officeart/2018/2/layout/IconCircleList"/>
    <dgm:cxn modelId="{0E3A0F7B-E9E2-47E9-B5EB-850AABE53584}" type="presParOf" srcId="{6CF02A2C-A83B-49A7-AB18-9D3CE430EE14}" destId="{152E9DC5-3181-48C3-A3EA-0DA673FE21A5}" srcOrd="1" destOrd="0" presId="urn:microsoft.com/office/officeart/2018/2/layout/IconCircleList"/>
    <dgm:cxn modelId="{54047FF5-3698-48E7-9783-AC153CED688D}" type="presParOf" srcId="{6CF02A2C-A83B-49A7-AB18-9D3CE430EE14}" destId="{861A1227-7567-4DF0-9748-7DE4C8AFFF6B}" srcOrd="2" destOrd="0" presId="urn:microsoft.com/office/officeart/2018/2/layout/IconCircleList"/>
    <dgm:cxn modelId="{A089B76C-A3A8-4566-8DB5-703130019245}" type="presParOf" srcId="{6CF02A2C-A83B-49A7-AB18-9D3CE430EE14}" destId="{CC31B0FC-78EA-4ADA-A26D-4F5AFC7CDF4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A3F606-FAA9-4A96-8842-FC44BDE3BB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2CCBE8-57F2-4E3C-BBDA-818B24D0E76B}">
      <dgm:prSet/>
      <dgm:spPr/>
      <dgm:t>
        <a:bodyPr/>
        <a:lstStyle/>
        <a:p>
          <a:pPr>
            <a:lnSpc>
              <a:spcPct val="100000"/>
            </a:lnSpc>
          </a:pPr>
          <a:r>
            <a:rPr lang="en-US"/>
            <a:t>Competitor analysis shows that certain brands have established a loyal customer base with high conversion rates and others have high sales.</a:t>
          </a:r>
        </a:p>
      </dgm:t>
    </dgm:pt>
    <dgm:pt modelId="{87C5DB4C-2BE8-4BC1-834A-A7A00C2F0208}" type="parTrans" cxnId="{5B80E5D1-961B-47BB-A7C7-3504164EA26D}">
      <dgm:prSet/>
      <dgm:spPr/>
      <dgm:t>
        <a:bodyPr/>
        <a:lstStyle/>
        <a:p>
          <a:endParaRPr lang="en-US"/>
        </a:p>
      </dgm:t>
    </dgm:pt>
    <dgm:pt modelId="{8A94F779-7A2E-465E-8566-49B633ED7BF4}" type="sibTrans" cxnId="{5B80E5D1-961B-47BB-A7C7-3504164EA26D}">
      <dgm:prSet/>
      <dgm:spPr/>
      <dgm:t>
        <a:bodyPr/>
        <a:lstStyle/>
        <a:p>
          <a:endParaRPr lang="en-US"/>
        </a:p>
      </dgm:t>
    </dgm:pt>
    <dgm:pt modelId="{02A96066-2FC4-40BE-B50C-AB9B58A3A499}">
      <dgm:prSet/>
      <dgm:spPr/>
      <dgm:t>
        <a:bodyPr/>
        <a:lstStyle/>
        <a:p>
          <a:pPr>
            <a:lnSpc>
              <a:spcPct val="100000"/>
            </a:lnSpc>
          </a:pPr>
          <a:r>
            <a:rPr lang="en-US"/>
            <a:t>Middle-class females who are housewives or retired make up the largest buyer group for table spreads and its substitution categories like cooking sprays and cooking oils.</a:t>
          </a:r>
        </a:p>
      </dgm:t>
    </dgm:pt>
    <dgm:pt modelId="{72C4B71F-3507-49E7-B9CC-467C2DB24594}" type="parTrans" cxnId="{440D7AEA-2D04-4971-ABF5-A3B6FFB32D96}">
      <dgm:prSet/>
      <dgm:spPr/>
      <dgm:t>
        <a:bodyPr/>
        <a:lstStyle/>
        <a:p>
          <a:endParaRPr lang="en-US"/>
        </a:p>
      </dgm:t>
    </dgm:pt>
    <dgm:pt modelId="{1C9B925F-BF7A-4119-A95B-6B9F700B9461}" type="sibTrans" cxnId="{440D7AEA-2D04-4971-ABF5-A3B6FFB32D96}">
      <dgm:prSet/>
      <dgm:spPr/>
      <dgm:t>
        <a:bodyPr/>
        <a:lstStyle/>
        <a:p>
          <a:endParaRPr lang="en-US"/>
        </a:p>
      </dgm:t>
    </dgm:pt>
    <dgm:pt modelId="{67CD24EF-885C-4D59-8660-6BB247675AE0}">
      <dgm:prSet/>
      <dgm:spPr/>
      <dgm:t>
        <a:bodyPr/>
        <a:lstStyle/>
        <a:p>
          <a:pPr>
            <a:lnSpc>
              <a:spcPct val="100000"/>
            </a:lnSpc>
          </a:pPr>
          <a:r>
            <a:rPr lang="en-US"/>
            <a:t>The regression analysis shows that distribution in stores with merchandising leads to higher dollar sales, while price per unit has a negative relationship with sales.</a:t>
          </a:r>
        </a:p>
      </dgm:t>
    </dgm:pt>
    <dgm:pt modelId="{4207CEEC-F05E-40AB-8F5C-19370FA0132F}" type="parTrans" cxnId="{2D25F19D-8F44-44ED-BB77-EF0E9BAB0CFC}">
      <dgm:prSet/>
      <dgm:spPr/>
      <dgm:t>
        <a:bodyPr/>
        <a:lstStyle/>
        <a:p>
          <a:endParaRPr lang="en-US"/>
        </a:p>
      </dgm:t>
    </dgm:pt>
    <dgm:pt modelId="{A24A84D6-E83F-4D2B-A86B-6F50B393A403}" type="sibTrans" cxnId="{2D25F19D-8F44-44ED-BB77-EF0E9BAB0CFC}">
      <dgm:prSet/>
      <dgm:spPr/>
      <dgm:t>
        <a:bodyPr/>
        <a:lstStyle/>
        <a:p>
          <a:endParaRPr lang="en-US"/>
        </a:p>
      </dgm:t>
    </dgm:pt>
    <dgm:pt modelId="{2156B50E-027B-457E-89EA-8EB704626865}">
      <dgm:prSet/>
      <dgm:spPr/>
      <dgm:t>
        <a:bodyPr/>
        <a:lstStyle/>
        <a:p>
          <a:pPr>
            <a:lnSpc>
              <a:spcPct val="100000"/>
            </a:lnSpc>
          </a:pPr>
          <a:r>
            <a:rPr lang="en-US"/>
            <a:t>Products in Stick form, 16 ounces have the highest sales in the cluster and contribute positively to sales.</a:t>
          </a:r>
        </a:p>
      </dgm:t>
    </dgm:pt>
    <dgm:pt modelId="{0C361866-CD72-48DF-8A42-82E24AB6BDC3}" type="parTrans" cxnId="{F170F058-5DED-4155-8CA2-C4E0FC7803BD}">
      <dgm:prSet/>
      <dgm:spPr/>
      <dgm:t>
        <a:bodyPr/>
        <a:lstStyle/>
        <a:p>
          <a:endParaRPr lang="en-US"/>
        </a:p>
      </dgm:t>
    </dgm:pt>
    <dgm:pt modelId="{9894BA17-51D5-4DE0-8053-A48884195E04}" type="sibTrans" cxnId="{F170F058-5DED-4155-8CA2-C4E0FC7803BD}">
      <dgm:prSet/>
      <dgm:spPr/>
      <dgm:t>
        <a:bodyPr/>
        <a:lstStyle/>
        <a:p>
          <a:endParaRPr lang="en-US"/>
        </a:p>
      </dgm:t>
    </dgm:pt>
    <dgm:pt modelId="{98BFB73D-169C-4DC9-BEB8-6299A787188F}" type="pres">
      <dgm:prSet presAssocID="{FCA3F606-FAA9-4A96-8842-FC44BDE3BB8E}" presName="root" presStyleCnt="0">
        <dgm:presLayoutVars>
          <dgm:dir/>
          <dgm:resizeHandles val="exact"/>
        </dgm:presLayoutVars>
      </dgm:prSet>
      <dgm:spPr/>
    </dgm:pt>
    <dgm:pt modelId="{AB971ACC-22B4-48C1-8F7C-12BFC92F2976}" type="pres">
      <dgm:prSet presAssocID="{7D2CCBE8-57F2-4E3C-BBDA-818B24D0E76B}" presName="compNode" presStyleCnt="0"/>
      <dgm:spPr/>
    </dgm:pt>
    <dgm:pt modelId="{F611FCA5-18FD-49D1-A897-E6C028FE3119}" type="pres">
      <dgm:prSet presAssocID="{7D2CCBE8-57F2-4E3C-BBDA-818B24D0E76B}" presName="bgRect" presStyleLbl="bgShp" presStyleIdx="0" presStyleCnt="4"/>
      <dgm:spPr/>
    </dgm:pt>
    <dgm:pt modelId="{FCE262AC-D953-4F3D-A72D-7ED0ACFFA592}" type="pres">
      <dgm:prSet presAssocID="{7D2CCBE8-57F2-4E3C-BBDA-818B24D0E7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osk"/>
        </a:ext>
      </dgm:extLst>
    </dgm:pt>
    <dgm:pt modelId="{EF1FAEA6-3232-47AC-8178-E36C3FA893E0}" type="pres">
      <dgm:prSet presAssocID="{7D2CCBE8-57F2-4E3C-BBDA-818B24D0E76B}" presName="spaceRect" presStyleCnt="0"/>
      <dgm:spPr/>
    </dgm:pt>
    <dgm:pt modelId="{ED1D25AC-D2FE-4E92-8442-A07784187505}" type="pres">
      <dgm:prSet presAssocID="{7D2CCBE8-57F2-4E3C-BBDA-818B24D0E76B}" presName="parTx" presStyleLbl="revTx" presStyleIdx="0" presStyleCnt="4">
        <dgm:presLayoutVars>
          <dgm:chMax val="0"/>
          <dgm:chPref val="0"/>
        </dgm:presLayoutVars>
      </dgm:prSet>
      <dgm:spPr/>
    </dgm:pt>
    <dgm:pt modelId="{1A9652B4-BFE6-4D61-902B-34A862B54A2D}" type="pres">
      <dgm:prSet presAssocID="{8A94F779-7A2E-465E-8566-49B633ED7BF4}" presName="sibTrans" presStyleCnt="0"/>
      <dgm:spPr/>
    </dgm:pt>
    <dgm:pt modelId="{1EACA3CF-647D-4411-877F-300E9D05F1DA}" type="pres">
      <dgm:prSet presAssocID="{02A96066-2FC4-40BE-B50C-AB9B58A3A499}" presName="compNode" presStyleCnt="0"/>
      <dgm:spPr/>
    </dgm:pt>
    <dgm:pt modelId="{0462CE48-FE58-4DCF-BB35-BD910FD3CC1F}" type="pres">
      <dgm:prSet presAssocID="{02A96066-2FC4-40BE-B50C-AB9B58A3A499}" presName="bgRect" presStyleLbl="bgShp" presStyleIdx="1" presStyleCnt="4"/>
      <dgm:spPr/>
    </dgm:pt>
    <dgm:pt modelId="{F0ACA22C-4A32-4B33-BE17-C187633E83E0}" type="pres">
      <dgm:prSet presAssocID="{02A96066-2FC4-40BE-B50C-AB9B58A3A4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4CB46919-811F-46B1-A1FF-63AC2F8173EE}" type="pres">
      <dgm:prSet presAssocID="{02A96066-2FC4-40BE-B50C-AB9B58A3A499}" presName="spaceRect" presStyleCnt="0"/>
      <dgm:spPr/>
    </dgm:pt>
    <dgm:pt modelId="{D73FCF97-B94F-4CBE-A2F9-683CC2A3D486}" type="pres">
      <dgm:prSet presAssocID="{02A96066-2FC4-40BE-B50C-AB9B58A3A499}" presName="parTx" presStyleLbl="revTx" presStyleIdx="1" presStyleCnt="4">
        <dgm:presLayoutVars>
          <dgm:chMax val="0"/>
          <dgm:chPref val="0"/>
        </dgm:presLayoutVars>
      </dgm:prSet>
      <dgm:spPr/>
    </dgm:pt>
    <dgm:pt modelId="{CF7A2C52-EFE8-4085-B693-FCD2F8826091}" type="pres">
      <dgm:prSet presAssocID="{1C9B925F-BF7A-4119-A95B-6B9F700B9461}" presName="sibTrans" presStyleCnt="0"/>
      <dgm:spPr/>
    </dgm:pt>
    <dgm:pt modelId="{76B0FA08-64C2-49F6-B761-02E79130D084}" type="pres">
      <dgm:prSet presAssocID="{67CD24EF-885C-4D59-8660-6BB247675AE0}" presName="compNode" presStyleCnt="0"/>
      <dgm:spPr/>
    </dgm:pt>
    <dgm:pt modelId="{B41E9186-7965-4ED4-A78F-3C99CAED5EBB}" type="pres">
      <dgm:prSet presAssocID="{67CD24EF-885C-4D59-8660-6BB247675AE0}" presName="bgRect" presStyleLbl="bgShp" presStyleIdx="2" presStyleCnt="4"/>
      <dgm:spPr/>
    </dgm:pt>
    <dgm:pt modelId="{4FA8561E-6309-422F-9A72-2A9D117EEA5C}" type="pres">
      <dgm:prSet presAssocID="{67CD24EF-885C-4D59-8660-6BB247675A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A3C5F34D-798E-47F0-A58B-6D554D504DFF}" type="pres">
      <dgm:prSet presAssocID="{67CD24EF-885C-4D59-8660-6BB247675AE0}" presName="spaceRect" presStyleCnt="0"/>
      <dgm:spPr/>
    </dgm:pt>
    <dgm:pt modelId="{6AACE414-C6AE-45CC-9290-2C3C6C5013A5}" type="pres">
      <dgm:prSet presAssocID="{67CD24EF-885C-4D59-8660-6BB247675AE0}" presName="parTx" presStyleLbl="revTx" presStyleIdx="2" presStyleCnt="4">
        <dgm:presLayoutVars>
          <dgm:chMax val="0"/>
          <dgm:chPref val="0"/>
        </dgm:presLayoutVars>
      </dgm:prSet>
      <dgm:spPr/>
    </dgm:pt>
    <dgm:pt modelId="{22F9B450-A3BE-4767-BE73-E11D37BB6CDA}" type="pres">
      <dgm:prSet presAssocID="{A24A84D6-E83F-4D2B-A86B-6F50B393A403}" presName="sibTrans" presStyleCnt="0"/>
      <dgm:spPr/>
    </dgm:pt>
    <dgm:pt modelId="{D85A4ED4-B39F-43CB-BB04-4E2622BB5A71}" type="pres">
      <dgm:prSet presAssocID="{2156B50E-027B-457E-89EA-8EB704626865}" presName="compNode" presStyleCnt="0"/>
      <dgm:spPr/>
    </dgm:pt>
    <dgm:pt modelId="{A8B2EC8F-8648-4428-9F5D-45753B44D257}" type="pres">
      <dgm:prSet presAssocID="{2156B50E-027B-457E-89EA-8EB704626865}" presName="bgRect" presStyleLbl="bgShp" presStyleIdx="3" presStyleCnt="4"/>
      <dgm:spPr/>
    </dgm:pt>
    <dgm:pt modelId="{042600FE-03A1-4F91-965C-A1EDE2329156}" type="pres">
      <dgm:prSet presAssocID="{2156B50E-027B-457E-89EA-8EB7046268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by bottle"/>
        </a:ext>
      </dgm:extLst>
    </dgm:pt>
    <dgm:pt modelId="{E9C3C163-7248-48F9-8B11-1DB2C0C2BE7E}" type="pres">
      <dgm:prSet presAssocID="{2156B50E-027B-457E-89EA-8EB704626865}" presName="spaceRect" presStyleCnt="0"/>
      <dgm:spPr/>
    </dgm:pt>
    <dgm:pt modelId="{92684E21-AB42-49E6-A75F-1E901DB4D981}" type="pres">
      <dgm:prSet presAssocID="{2156B50E-027B-457E-89EA-8EB704626865}" presName="parTx" presStyleLbl="revTx" presStyleIdx="3" presStyleCnt="4">
        <dgm:presLayoutVars>
          <dgm:chMax val="0"/>
          <dgm:chPref val="0"/>
        </dgm:presLayoutVars>
      </dgm:prSet>
      <dgm:spPr/>
    </dgm:pt>
  </dgm:ptLst>
  <dgm:cxnLst>
    <dgm:cxn modelId="{7DC7C11E-5E57-444B-BA75-86C5D7A12647}" type="presOf" srcId="{67CD24EF-885C-4D59-8660-6BB247675AE0}" destId="{6AACE414-C6AE-45CC-9290-2C3C6C5013A5}" srcOrd="0" destOrd="0" presId="urn:microsoft.com/office/officeart/2018/2/layout/IconVerticalSolidList"/>
    <dgm:cxn modelId="{1B58CF61-807E-4716-980E-B8293637838F}" type="presOf" srcId="{FCA3F606-FAA9-4A96-8842-FC44BDE3BB8E}" destId="{98BFB73D-169C-4DC9-BEB8-6299A787188F}" srcOrd="0" destOrd="0" presId="urn:microsoft.com/office/officeart/2018/2/layout/IconVerticalSolidList"/>
    <dgm:cxn modelId="{F170F058-5DED-4155-8CA2-C4E0FC7803BD}" srcId="{FCA3F606-FAA9-4A96-8842-FC44BDE3BB8E}" destId="{2156B50E-027B-457E-89EA-8EB704626865}" srcOrd="3" destOrd="0" parTransId="{0C361866-CD72-48DF-8A42-82E24AB6BDC3}" sibTransId="{9894BA17-51D5-4DE0-8053-A48884195E04}"/>
    <dgm:cxn modelId="{3C4D2D87-D8B8-4BF3-82FF-AEC54E359FBA}" type="presOf" srcId="{02A96066-2FC4-40BE-B50C-AB9B58A3A499}" destId="{D73FCF97-B94F-4CBE-A2F9-683CC2A3D486}" srcOrd="0" destOrd="0" presId="urn:microsoft.com/office/officeart/2018/2/layout/IconVerticalSolidList"/>
    <dgm:cxn modelId="{B4D75B8B-F7CE-4293-81ED-8FCF58F27C6E}" type="presOf" srcId="{7D2CCBE8-57F2-4E3C-BBDA-818B24D0E76B}" destId="{ED1D25AC-D2FE-4E92-8442-A07784187505}" srcOrd="0" destOrd="0" presId="urn:microsoft.com/office/officeart/2018/2/layout/IconVerticalSolidList"/>
    <dgm:cxn modelId="{2D25F19D-8F44-44ED-BB77-EF0E9BAB0CFC}" srcId="{FCA3F606-FAA9-4A96-8842-FC44BDE3BB8E}" destId="{67CD24EF-885C-4D59-8660-6BB247675AE0}" srcOrd="2" destOrd="0" parTransId="{4207CEEC-F05E-40AB-8F5C-19370FA0132F}" sibTransId="{A24A84D6-E83F-4D2B-A86B-6F50B393A403}"/>
    <dgm:cxn modelId="{5B80E5D1-961B-47BB-A7C7-3504164EA26D}" srcId="{FCA3F606-FAA9-4A96-8842-FC44BDE3BB8E}" destId="{7D2CCBE8-57F2-4E3C-BBDA-818B24D0E76B}" srcOrd="0" destOrd="0" parTransId="{87C5DB4C-2BE8-4BC1-834A-A7A00C2F0208}" sibTransId="{8A94F779-7A2E-465E-8566-49B633ED7BF4}"/>
    <dgm:cxn modelId="{F098B7E8-D204-4610-BF9B-730B76364B7A}" type="presOf" srcId="{2156B50E-027B-457E-89EA-8EB704626865}" destId="{92684E21-AB42-49E6-A75F-1E901DB4D981}" srcOrd="0" destOrd="0" presId="urn:microsoft.com/office/officeart/2018/2/layout/IconVerticalSolidList"/>
    <dgm:cxn modelId="{440D7AEA-2D04-4971-ABF5-A3B6FFB32D96}" srcId="{FCA3F606-FAA9-4A96-8842-FC44BDE3BB8E}" destId="{02A96066-2FC4-40BE-B50C-AB9B58A3A499}" srcOrd="1" destOrd="0" parTransId="{72C4B71F-3507-49E7-B9CC-467C2DB24594}" sibTransId="{1C9B925F-BF7A-4119-A95B-6B9F700B9461}"/>
    <dgm:cxn modelId="{A914C21A-948D-445C-8A0D-2EDE4F8F69AB}" type="presParOf" srcId="{98BFB73D-169C-4DC9-BEB8-6299A787188F}" destId="{AB971ACC-22B4-48C1-8F7C-12BFC92F2976}" srcOrd="0" destOrd="0" presId="urn:microsoft.com/office/officeart/2018/2/layout/IconVerticalSolidList"/>
    <dgm:cxn modelId="{666E02DA-0177-4BBC-BE30-13AAEFAA13E8}" type="presParOf" srcId="{AB971ACC-22B4-48C1-8F7C-12BFC92F2976}" destId="{F611FCA5-18FD-49D1-A897-E6C028FE3119}" srcOrd="0" destOrd="0" presId="urn:microsoft.com/office/officeart/2018/2/layout/IconVerticalSolidList"/>
    <dgm:cxn modelId="{11281647-3E31-4468-B6D9-0D62723AF737}" type="presParOf" srcId="{AB971ACC-22B4-48C1-8F7C-12BFC92F2976}" destId="{FCE262AC-D953-4F3D-A72D-7ED0ACFFA592}" srcOrd="1" destOrd="0" presId="urn:microsoft.com/office/officeart/2018/2/layout/IconVerticalSolidList"/>
    <dgm:cxn modelId="{45004646-4EA3-4070-8EB8-EF53B3F77A1A}" type="presParOf" srcId="{AB971ACC-22B4-48C1-8F7C-12BFC92F2976}" destId="{EF1FAEA6-3232-47AC-8178-E36C3FA893E0}" srcOrd="2" destOrd="0" presId="urn:microsoft.com/office/officeart/2018/2/layout/IconVerticalSolidList"/>
    <dgm:cxn modelId="{DCDC36D8-81D8-4732-8F4F-562D9653C640}" type="presParOf" srcId="{AB971ACC-22B4-48C1-8F7C-12BFC92F2976}" destId="{ED1D25AC-D2FE-4E92-8442-A07784187505}" srcOrd="3" destOrd="0" presId="urn:microsoft.com/office/officeart/2018/2/layout/IconVerticalSolidList"/>
    <dgm:cxn modelId="{7C397324-DFB5-42CB-B4BA-12346D36F494}" type="presParOf" srcId="{98BFB73D-169C-4DC9-BEB8-6299A787188F}" destId="{1A9652B4-BFE6-4D61-902B-34A862B54A2D}" srcOrd="1" destOrd="0" presId="urn:microsoft.com/office/officeart/2018/2/layout/IconVerticalSolidList"/>
    <dgm:cxn modelId="{988E6643-D114-4153-8989-988714778DB5}" type="presParOf" srcId="{98BFB73D-169C-4DC9-BEB8-6299A787188F}" destId="{1EACA3CF-647D-4411-877F-300E9D05F1DA}" srcOrd="2" destOrd="0" presId="urn:microsoft.com/office/officeart/2018/2/layout/IconVerticalSolidList"/>
    <dgm:cxn modelId="{E180BEB2-4B03-4B51-8D00-147650A97DCD}" type="presParOf" srcId="{1EACA3CF-647D-4411-877F-300E9D05F1DA}" destId="{0462CE48-FE58-4DCF-BB35-BD910FD3CC1F}" srcOrd="0" destOrd="0" presId="urn:microsoft.com/office/officeart/2018/2/layout/IconVerticalSolidList"/>
    <dgm:cxn modelId="{F43A8520-DA24-4856-A029-43B04FDC3F6C}" type="presParOf" srcId="{1EACA3CF-647D-4411-877F-300E9D05F1DA}" destId="{F0ACA22C-4A32-4B33-BE17-C187633E83E0}" srcOrd="1" destOrd="0" presId="urn:microsoft.com/office/officeart/2018/2/layout/IconVerticalSolidList"/>
    <dgm:cxn modelId="{ECA1B315-3C94-47FF-A26B-DABF395E39E0}" type="presParOf" srcId="{1EACA3CF-647D-4411-877F-300E9D05F1DA}" destId="{4CB46919-811F-46B1-A1FF-63AC2F8173EE}" srcOrd="2" destOrd="0" presId="urn:microsoft.com/office/officeart/2018/2/layout/IconVerticalSolidList"/>
    <dgm:cxn modelId="{9F643067-0E04-4ECD-8A82-9168BEB45D75}" type="presParOf" srcId="{1EACA3CF-647D-4411-877F-300E9D05F1DA}" destId="{D73FCF97-B94F-4CBE-A2F9-683CC2A3D486}" srcOrd="3" destOrd="0" presId="urn:microsoft.com/office/officeart/2018/2/layout/IconVerticalSolidList"/>
    <dgm:cxn modelId="{608B2CCE-4434-4481-8FE9-9CC537A9293B}" type="presParOf" srcId="{98BFB73D-169C-4DC9-BEB8-6299A787188F}" destId="{CF7A2C52-EFE8-4085-B693-FCD2F8826091}" srcOrd="3" destOrd="0" presId="urn:microsoft.com/office/officeart/2018/2/layout/IconVerticalSolidList"/>
    <dgm:cxn modelId="{5F372478-D20B-4B83-A4B8-6C28D2DBD878}" type="presParOf" srcId="{98BFB73D-169C-4DC9-BEB8-6299A787188F}" destId="{76B0FA08-64C2-49F6-B761-02E79130D084}" srcOrd="4" destOrd="0" presId="urn:microsoft.com/office/officeart/2018/2/layout/IconVerticalSolidList"/>
    <dgm:cxn modelId="{E2DCB969-997B-4DB0-BF52-D9E668A6291D}" type="presParOf" srcId="{76B0FA08-64C2-49F6-B761-02E79130D084}" destId="{B41E9186-7965-4ED4-A78F-3C99CAED5EBB}" srcOrd="0" destOrd="0" presId="urn:microsoft.com/office/officeart/2018/2/layout/IconVerticalSolidList"/>
    <dgm:cxn modelId="{AAC86E7F-FFEF-4FFA-B49C-059044AF6E5C}" type="presParOf" srcId="{76B0FA08-64C2-49F6-B761-02E79130D084}" destId="{4FA8561E-6309-422F-9A72-2A9D117EEA5C}" srcOrd="1" destOrd="0" presId="urn:microsoft.com/office/officeart/2018/2/layout/IconVerticalSolidList"/>
    <dgm:cxn modelId="{F9A1AC9B-E245-4254-A387-ADB6072FD4D6}" type="presParOf" srcId="{76B0FA08-64C2-49F6-B761-02E79130D084}" destId="{A3C5F34D-798E-47F0-A58B-6D554D504DFF}" srcOrd="2" destOrd="0" presId="urn:microsoft.com/office/officeart/2018/2/layout/IconVerticalSolidList"/>
    <dgm:cxn modelId="{0A83C4DB-41CB-454E-A2FA-92E8A685787F}" type="presParOf" srcId="{76B0FA08-64C2-49F6-B761-02E79130D084}" destId="{6AACE414-C6AE-45CC-9290-2C3C6C5013A5}" srcOrd="3" destOrd="0" presId="urn:microsoft.com/office/officeart/2018/2/layout/IconVerticalSolidList"/>
    <dgm:cxn modelId="{41AB959D-4EA8-4B3B-B1B9-DFD3975F4B8D}" type="presParOf" srcId="{98BFB73D-169C-4DC9-BEB8-6299A787188F}" destId="{22F9B450-A3BE-4767-BE73-E11D37BB6CDA}" srcOrd="5" destOrd="0" presId="urn:microsoft.com/office/officeart/2018/2/layout/IconVerticalSolidList"/>
    <dgm:cxn modelId="{7AB0EC07-AF27-4CA4-99DC-0082B7D090A9}" type="presParOf" srcId="{98BFB73D-169C-4DC9-BEB8-6299A787188F}" destId="{D85A4ED4-B39F-43CB-BB04-4E2622BB5A71}" srcOrd="6" destOrd="0" presId="urn:microsoft.com/office/officeart/2018/2/layout/IconVerticalSolidList"/>
    <dgm:cxn modelId="{67A7411A-E16B-41C5-82CE-F92BFFA0B746}" type="presParOf" srcId="{D85A4ED4-B39F-43CB-BB04-4E2622BB5A71}" destId="{A8B2EC8F-8648-4428-9F5D-45753B44D257}" srcOrd="0" destOrd="0" presId="urn:microsoft.com/office/officeart/2018/2/layout/IconVerticalSolidList"/>
    <dgm:cxn modelId="{CEA9AF83-94F9-46E3-B054-708531AE466E}" type="presParOf" srcId="{D85A4ED4-B39F-43CB-BB04-4E2622BB5A71}" destId="{042600FE-03A1-4F91-965C-A1EDE2329156}" srcOrd="1" destOrd="0" presId="urn:microsoft.com/office/officeart/2018/2/layout/IconVerticalSolidList"/>
    <dgm:cxn modelId="{46C70541-8B3E-40E8-BA0C-B1201073F9B9}" type="presParOf" srcId="{D85A4ED4-B39F-43CB-BB04-4E2622BB5A71}" destId="{E9C3C163-7248-48F9-8B11-1DB2C0C2BE7E}" srcOrd="2" destOrd="0" presId="urn:microsoft.com/office/officeart/2018/2/layout/IconVerticalSolidList"/>
    <dgm:cxn modelId="{983BA1A2-9EBB-4149-8884-50B7306238DD}" type="presParOf" srcId="{D85A4ED4-B39F-43CB-BB04-4E2622BB5A71}" destId="{92684E21-AB42-49E6-A75F-1E901DB4D9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6EF668-1A79-441B-835F-35B1EDC7D7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DFF38E0-C2DC-4164-A04D-6A68B72AB302}">
      <dgm:prSet/>
      <dgm:spPr/>
      <dgm:t>
        <a:bodyPr/>
        <a:lstStyle/>
        <a:p>
          <a:r>
            <a:rPr lang="en-US"/>
            <a:t>Conagra should analyze the marketing strategies, product features, and pricing strategies of successful competitor brands like Private Label, Mazola, PAM, and Crisco to understand what they are doing better to maintain brand loyalty.</a:t>
          </a:r>
        </a:p>
      </dgm:t>
    </dgm:pt>
    <dgm:pt modelId="{EDC4AFCD-4335-4397-A40F-145C211F823A}" type="parTrans" cxnId="{4120F553-6C00-4970-BEB7-656C7C1B97B7}">
      <dgm:prSet/>
      <dgm:spPr/>
      <dgm:t>
        <a:bodyPr/>
        <a:lstStyle/>
        <a:p>
          <a:endParaRPr lang="en-US"/>
        </a:p>
      </dgm:t>
    </dgm:pt>
    <dgm:pt modelId="{D5898BF6-0446-455D-8875-ACCB93DEB8B3}" type="sibTrans" cxnId="{4120F553-6C00-4970-BEB7-656C7C1B97B7}">
      <dgm:prSet/>
      <dgm:spPr/>
      <dgm:t>
        <a:bodyPr/>
        <a:lstStyle/>
        <a:p>
          <a:endParaRPr lang="en-US"/>
        </a:p>
      </dgm:t>
    </dgm:pt>
    <dgm:pt modelId="{9E3B7D2E-DFC3-4891-93B5-CEC04FE60EA5}">
      <dgm:prSet/>
      <dgm:spPr/>
      <dgm:t>
        <a:bodyPr/>
        <a:lstStyle/>
        <a:p>
          <a:r>
            <a:rPr lang="en-US"/>
            <a:t>Conagra should tailor their marketing and advertising strategies to target the largest buyer group for table spreads effectively i.e., Retired Middle Class Married Females</a:t>
          </a:r>
        </a:p>
      </dgm:t>
    </dgm:pt>
    <dgm:pt modelId="{BC1843AA-42C4-4ABF-AC66-290399608C4B}" type="parTrans" cxnId="{7B74428F-BC34-42A6-920C-FDD3B13FC3CA}">
      <dgm:prSet/>
      <dgm:spPr/>
      <dgm:t>
        <a:bodyPr/>
        <a:lstStyle/>
        <a:p>
          <a:endParaRPr lang="en-US"/>
        </a:p>
      </dgm:t>
    </dgm:pt>
    <dgm:pt modelId="{437F1528-C1D9-46C1-BB85-2575DDF10269}" type="sibTrans" cxnId="{7B74428F-BC34-42A6-920C-FDD3B13FC3CA}">
      <dgm:prSet/>
      <dgm:spPr/>
      <dgm:t>
        <a:bodyPr/>
        <a:lstStyle/>
        <a:p>
          <a:endParaRPr lang="en-US"/>
        </a:p>
      </dgm:t>
    </dgm:pt>
    <dgm:pt modelId="{8E3637BA-408A-4BF1-8329-F107D1E668A3}">
      <dgm:prSet/>
      <dgm:spPr/>
      <dgm:t>
        <a:bodyPr/>
        <a:lstStyle/>
        <a:p>
          <a:r>
            <a:rPr lang="en-US"/>
            <a:t>Conagra should focus on improving the distribution of table spreads in stores with merchandising to drive higher sales and increase promotional activity.</a:t>
          </a:r>
        </a:p>
      </dgm:t>
    </dgm:pt>
    <dgm:pt modelId="{35E7231B-1A11-4DE4-A4F2-09896A8E8A7E}" type="parTrans" cxnId="{5BCB0721-7E37-414F-B8C0-A96C6406F3C5}">
      <dgm:prSet/>
      <dgm:spPr/>
      <dgm:t>
        <a:bodyPr/>
        <a:lstStyle/>
        <a:p>
          <a:endParaRPr lang="en-US"/>
        </a:p>
      </dgm:t>
    </dgm:pt>
    <dgm:pt modelId="{588B8700-EB83-484A-A2D0-374FE4258511}" type="sibTrans" cxnId="{5BCB0721-7E37-414F-B8C0-A96C6406F3C5}">
      <dgm:prSet/>
      <dgm:spPr/>
      <dgm:t>
        <a:bodyPr/>
        <a:lstStyle/>
        <a:p>
          <a:endParaRPr lang="en-US"/>
        </a:p>
      </dgm:t>
    </dgm:pt>
    <dgm:pt modelId="{3250FAC1-FE78-44D2-91A8-4E693295B8E6}">
      <dgm:prSet/>
      <dgm:spPr/>
      <dgm:t>
        <a:bodyPr/>
        <a:lstStyle/>
        <a:p>
          <a:r>
            <a:rPr lang="en-US"/>
            <a:t>Conagra should produce and promote products in Stick form, 16 ounces, and explore the factors that make these products successful.</a:t>
          </a:r>
        </a:p>
      </dgm:t>
    </dgm:pt>
    <dgm:pt modelId="{AAADE580-5712-4F96-B916-3601F3E0FCA3}" type="parTrans" cxnId="{5CA33B09-6A8D-4D56-A613-BDE2251FB2F9}">
      <dgm:prSet/>
      <dgm:spPr/>
      <dgm:t>
        <a:bodyPr/>
        <a:lstStyle/>
        <a:p>
          <a:endParaRPr lang="en-US"/>
        </a:p>
      </dgm:t>
    </dgm:pt>
    <dgm:pt modelId="{B7619A53-90EF-4461-ABBF-630BCDAD5CD2}" type="sibTrans" cxnId="{5CA33B09-6A8D-4D56-A613-BDE2251FB2F9}">
      <dgm:prSet/>
      <dgm:spPr/>
      <dgm:t>
        <a:bodyPr/>
        <a:lstStyle/>
        <a:p>
          <a:endParaRPr lang="en-US"/>
        </a:p>
      </dgm:t>
    </dgm:pt>
    <dgm:pt modelId="{7CB8A3C1-B55D-4842-AF3B-97396F0FB61F}" type="pres">
      <dgm:prSet presAssocID="{5F6EF668-1A79-441B-835F-35B1EDC7D783}" presName="linear" presStyleCnt="0">
        <dgm:presLayoutVars>
          <dgm:animLvl val="lvl"/>
          <dgm:resizeHandles val="exact"/>
        </dgm:presLayoutVars>
      </dgm:prSet>
      <dgm:spPr/>
    </dgm:pt>
    <dgm:pt modelId="{E3FA2E5B-C4DC-4AAD-A447-D6545A79E56E}" type="pres">
      <dgm:prSet presAssocID="{BDFF38E0-C2DC-4164-A04D-6A68B72AB302}" presName="parentText" presStyleLbl="node1" presStyleIdx="0" presStyleCnt="4">
        <dgm:presLayoutVars>
          <dgm:chMax val="0"/>
          <dgm:bulletEnabled val="1"/>
        </dgm:presLayoutVars>
      </dgm:prSet>
      <dgm:spPr/>
    </dgm:pt>
    <dgm:pt modelId="{6BD34BAE-D707-4DC1-95B5-1BCBC5F33F58}" type="pres">
      <dgm:prSet presAssocID="{D5898BF6-0446-455D-8875-ACCB93DEB8B3}" presName="spacer" presStyleCnt="0"/>
      <dgm:spPr/>
    </dgm:pt>
    <dgm:pt modelId="{C1C2C3FF-8C74-4CDE-899A-297B2E0E88A4}" type="pres">
      <dgm:prSet presAssocID="{9E3B7D2E-DFC3-4891-93B5-CEC04FE60EA5}" presName="parentText" presStyleLbl="node1" presStyleIdx="1" presStyleCnt="4">
        <dgm:presLayoutVars>
          <dgm:chMax val="0"/>
          <dgm:bulletEnabled val="1"/>
        </dgm:presLayoutVars>
      </dgm:prSet>
      <dgm:spPr/>
    </dgm:pt>
    <dgm:pt modelId="{DB79D117-8BAC-476F-9DDE-96322627ABE9}" type="pres">
      <dgm:prSet presAssocID="{437F1528-C1D9-46C1-BB85-2575DDF10269}" presName="spacer" presStyleCnt="0"/>
      <dgm:spPr/>
    </dgm:pt>
    <dgm:pt modelId="{A0A13F66-234C-47E3-89D3-BFA33A039FCC}" type="pres">
      <dgm:prSet presAssocID="{8E3637BA-408A-4BF1-8329-F107D1E668A3}" presName="parentText" presStyleLbl="node1" presStyleIdx="2" presStyleCnt="4">
        <dgm:presLayoutVars>
          <dgm:chMax val="0"/>
          <dgm:bulletEnabled val="1"/>
        </dgm:presLayoutVars>
      </dgm:prSet>
      <dgm:spPr/>
    </dgm:pt>
    <dgm:pt modelId="{5742A88C-4F66-4E8B-823F-AF545995DCAB}" type="pres">
      <dgm:prSet presAssocID="{588B8700-EB83-484A-A2D0-374FE4258511}" presName="spacer" presStyleCnt="0"/>
      <dgm:spPr/>
    </dgm:pt>
    <dgm:pt modelId="{1CA8F5DF-E7F0-4D66-8509-71699A324E51}" type="pres">
      <dgm:prSet presAssocID="{3250FAC1-FE78-44D2-91A8-4E693295B8E6}" presName="parentText" presStyleLbl="node1" presStyleIdx="3" presStyleCnt="4">
        <dgm:presLayoutVars>
          <dgm:chMax val="0"/>
          <dgm:bulletEnabled val="1"/>
        </dgm:presLayoutVars>
      </dgm:prSet>
      <dgm:spPr/>
    </dgm:pt>
  </dgm:ptLst>
  <dgm:cxnLst>
    <dgm:cxn modelId="{5CA33B09-6A8D-4D56-A613-BDE2251FB2F9}" srcId="{5F6EF668-1A79-441B-835F-35B1EDC7D783}" destId="{3250FAC1-FE78-44D2-91A8-4E693295B8E6}" srcOrd="3" destOrd="0" parTransId="{AAADE580-5712-4F96-B916-3601F3E0FCA3}" sibTransId="{B7619A53-90EF-4461-ABBF-630BCDAD5CD2}"/>
    <dgm:cxn modelId="{5BCB0721-7E37-414F-B8C0-A96C6406F3C5}" srcId="{5F6EF668-1A79-441B-835F-35B1EDC7D783}" destId="{8E3637BA-408A-4BF1-8329-F107D1E668A3}" srcOrd="2" destOrd="0" parTransId="{35E7231B-1A11-4DE4-A4F2-09896A8E8A7E}" sibTransId="{588B8700-EB83-484A-A2D0-374FE4258511}"/>
    <dgm:cxn modelId="{4120F553-6C00-4970-BEB7-656C7C1B97B7}" srcId="{5F6EF668-1A79-441B-835F-35B1EDC7D783}" destId="{BDFF38E0-C2DC-4164-A04D-6A68B72AB302}" srcOrd="0" destOrd="0" parTransId="{EDC4AFCD-4335-4397-A40F-145C211F823A}" sibTransId="{D5898BF6-0446-455D-8875-ACCB93DEB8B3}"/>
    <dgm:cxn modelId="{896D4776-27DC-48E0-AED3-C270423E5E00}" type="presOf" srcId="{3250FAC1-FE78-44D2-91A8-4E693295B8E6}" destId="{1CA8F5DF-E7F0-4D66-8509-71699A324E51}" srcOrd="0" destOrd="0" presId="urn:microsoft.com/office/officeart/2005/8/layout/vList2"/>
    <dgm:cxn modelId="{68984D8D-60F3-4E3A-B011-A0612A196077}" type="presOf" srcId="{9E3B7D2E-DFC3-4891-93B5-CEC04FE60EA5}" destId="{C1C2C3FF-8C74-4CDE-899A-297B2E0E88A4}" srcOrd="0" destOrd="0" presId="urn:microsoft.com/office/officeart/2005/8/layout/vList2"/>
    <dgm:cxn modelId="{7B74428F-BC34-42A6-920C-FDD3B13FC3CA}" srcId="{5F6EF668-1A79-441B-835F-35B1EDC7D783}" destId="{9E3B7D2E-DFC3-4891-93B5-CEC04FE60EA5}" srcOrd="1" destOrd="0" parTransId="{BC1843AA-42C4-4ABF-AC66-290399608C4B}" sibTransId="{437F1528-C1D9-46C1-BB85-2575DDF10269}"/>
    <dgm:cxn modelId="{ED2A76B8-782D-45DA-9EB3-EE1AF6121375}" type="presOf" srcId="{5F6EF668-1A79-441B-835F-35B1EDC7D783}" destId="{7CB8A3C1-B55D-4842-AF3B-97396F0FB61F}" srcOrd="0" destOrd="0" presId="urn:microsoft.com/office/officeart/2005/8/layout/vList2"/>
    <dgm:cxn modelId="{0B7653E5-8948-4B5E-95F5-C8873DF4D4C3}" type="presOf" srcId="{BDFF38E0-C2DC-4164-A04D-6A68B72AB302}" destId="{E3FA2E5B-C4DC-4AAD-A447-D6545A79E56E}" srcOrd="0" destOrd="0" presId="urn:microsoft.com/office/officeart/2005/8/layout/vList2"/>
    <dgm:cxn modelId="{808F0AF6-2290-4523-A12A-98176734561C}" type="presOf" srcId="{8E3637BA-408A-4BF1-8329-F107D1E668A3}" destId="{A0A13F66-234C-47E3-89D3-BFA33A039FCC}" srcOrd="0" destOrd="0" presId="urn:microsoft.com/office/officeart/2005/8/layout/vList2"/>
    <dgm:cxn modelId="{963871E3-F87D-41E7-8AAD-49CE9BFF6971}" type="presParOf" srcId="{7CB8A3C1-B55D-4842-AF3B-97396F0FB61F}" destId="{E3FA2E5B-C4DC-4AAD-A447-D6545A79E56E}" srcOrd="0" destOrd="0" presId="urn:microsoft.com/office/officeart/2005/8/layout/vList2"/>
    <dgm:cxn modelId="{38B5F866-BA12-4572-8A7A-B2E6261D05F2}" type="presParOf" srcId="{7CB8A3C1-B55D-4842-AF3B-97396F0FB61F}" destId="{6BD34BAE-D707-4DC1-95B5-1BCBC5F33F58}" srcOrd="1" destOrd="0" presId="urn:microsoft.com/office/officeart/2005/8/layout/vList2"/>
    <dgm:cxn modelId="{1AB0D51B-3CB7-4D84-9A60-C88F75CA3164}" type="presParOf" srcId="{7CB8A3C1-B55D-4842-AF3B-97396F0FB61F}" destId="{C1C2C3FF-8C74-4CDE-899A-297B2E0E88A4}" srcOrd="2" destOrd="0" presId="urn:microsoft.com/office/officeart/2005/8/layout/vList2"/>
    <dgm:cxn modelId="{E6922D12-BD38-4C9A-A4D6-DCB556CA439E}" type="presParOf" srcId="{7CB8A3C1-B55D-4842-AF3B-97396F0FB61F}" destId="{DB79D117-8BAC-476F-9DDE-96322627ABE9}" srcOrd="3" destOrd="0" presId="urn:microsoft.com/office/officeart/2005/8/layout/vList2"/>
    <dgm:cxn modelId="{5E2F8EF7-0BDC-4959-98EF-4CEDE7236B64}" type="presParOf" srcId="{7CB8A3C1-B55D-4842-AF3B-97396F0FB61F}" destId="{A0A13F66-234C-47E3-89D3-BFA33A039FCC}" srcOrd="4" destOrd="0" presId="urn:microsoft.com/office/officeart/2005/8/layout/vList2"/>
    <dgm:cxn modelId="{CE2DC4D1-A7EB-436B-A882-B9A05F3B4503}" type="presParOf" srcId="{7CB8A3C1-B55D-4842-AF3B-97396F0FB61F}" destId="{5742A88C-4F66-4E8B-823F-AF545995DCAB}" srcOrd="5" destOrd="0" presId="urn:microsoft.com/office/officeart/2005/8/layout/vList2"/>
    <dgm:cxn modelId="{13A46824-0278-4667-8A9E-83FB2EDE43A0}" type="presParOf" srcId="{7CB8A3C1-B55D-4842-AF3B-97396F0FB61F}" destId="{1CA8F5DF-E7F0-4D66-8509-71699A324E5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0E991-65A4-4E91-BC1B-EFF20B297AE8}">
      <dsp:nvSpPr>
        <dsp:cNvPr id="0" name=""/>
        <dsp:cNvSpPr/>
      </dsp:nvSpPr>
      <dsp:spPr>
        <a:xfrm>
          <a:off x="0" y="594"/>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2FC87D-129E-4876-A973-C7D1A1F788F9}">
      <dsp:nvSpPr>
        <dsp:cNvPr id="0" name=""/>
        <dsp:cNvSpPr/>
      </dsp:nvSpPr>
      <dsp:spPr>
        <a:xfrm>
          <a:off x="0" y="594"/>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Introduction</a:t>
          </a:r>
        </a:p>
      </dsp:txBody>
      <dsp:txXfrm>
        <a:off x="0" y="594"/>
        <a:ext cx="5020948" cy="487243"/>
      </dsp:txXfrm>
    </dsp:sp>
    <dsp:sp modelId="{33402B35-3B5B-431A-A58C-389C3BB7CC64}">
      <dsp:nvSpPr>
        <dsp:cNvPr id="0" name=""/>
        <dsp:cNvSpPr/>
      </dsp:nvSpPr>
      <dsp:spPr>
        <a:xfrm>
          <a:off x="0" y="487838"/>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2B740-95FA-4D2B-AD78-67006856C1E8}">
      <dsp:nvSpPr>
        <dsp:cNvPr id="0" name=""/>
        <dsp:cNvSpPr/>
      </dsp:nvSpPr>
      <dsp:spPr>
        <a:xfrm>
          <a:off x="0" y="487838"/>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Market Research and Statistics</a:t>
          </a:r>
        </a:p>
      </dsp:txBody>
      <dsp:txXfrm>
        <a:off x="0" y="487838"/>
        <a:ext cx="5020948" cy="487243"/>
      </dsp:txXfrm>
    </dsp:sp>
    <dsp:sp modelId="{EE8269C9-563C-4A37-B56F-192BC76CBB78}">
      <dsp:nvSpPr>
        <dsp:cNvPr id="0" name=""/>
        <dsp:cNvSpPr/>
      </dsp:nvSpPr>
      <dsp:spPr>
        <a:xfrm>
          <a:off x="0" y="975081"/>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2DCC5-0B08-4028-9FE4-5DB2861F0870}">
      <dsp:nvSpPr>
        <dsp:cNvPr id="0" name=""/>
        <dsp:cNvSpPr/>
      </dsp:nvSpPr>
      <dsp:spPr>
        <a:xfrm>
          <a:off x="0" y="975081"/>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Key Questions</a:t>
          </a:r>
        </a:p>
      </dsp:txBody>
      <dsp:txXfrm>
        <a:off x="0" y="975081"/>
        <a:ext cx="5020948" cy="487243"/>
      </dsp:txXfrm>
    </dsp:sp>
    <dsp:sp modelId="{23A4A9F2-0D72-46EB-B2D0-E7B86AA48E88}">
      <dsp:nvSpPr>
        <dsp:cNvPr id="0" name=""/>
        <dsp:cNvSpPr/>
      </dsp:nvSpPr>
      <dsp:spPr>
        <a:xfrm>
          <a:off x="0" y="1462325"/>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638FF-D180-481D-8150-D65E0163771F}">
      <dsp:nvSpPr>
        <dsp:cNvPr id="0" name=""/>
        <dsp:cNvSpPr/>
      </dsp:nvSpPr>
      <dsp:spPr>
        <a:xfrm>
          <a:off x="0" y="1462325"/>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Bierstadt"/>
            </a:rPr>
            <a:t>Competitors</a:t>
          </a:r>
          <a:endParaRPr lang="en-US" sz="2200" kern="1200" dirty="0"/>
        </a:p>
      </dsp:txBody>
      <dsp:txXfrm>
        <a:off x="0" y="1462325"/>
        <a:ext cx="5020948" cy="487243"/>
      </dsp:txXfrm>
    </dsp:sp>
    <dsp:sp modelId="{FFD85ABA-A7B2-4184-831A-031CE7563415}">
      <dsp:nvSpPr>
        <dsp:cNvPr id="0" name=""/>
        <dsp:cNvSpPr/>
      </dsp:nvSpPr>
      <dsp:spPr>
        <a:xfrm>
          <a:off x="0" y="1949568"/>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F548F-44CC-491D-BC28-2358601168FF}">
      <dsp:nvSpPr>
        <dsp:cNvPr id="0" name=""/>
        <dsp:cNvSpPr/>
      </dsp:nvSpPr>
      <dsp:spPr>
        <a:xfrm>
          <a:off x="0" y="1949568"/>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Bierstadt"/>
            </a:rPr>
            <a:t>Demographic</a:t>
          </a:r>
          <a:endParaRPr lang="en-US" sz="2200" kern="1200" dirty="0"/>
        </a:p>
      </dsp:txBody>
      <dsp:txXfrm>
        <a:off x="0" y="1949568"/>
        <a:ext cx="5020948" cy="487243"/>
      </dsp:txXfrm>
    </dsp:sp>
    <dsp:sp modelId="{5605C2FF-098D-46FD-B28D-78FB9D9D4BE1}">
      <dsp:nvSpPr>
        <dsp:cNvPr id="0" name=""/>
        <dsp:cNvSpPr/>
      </dsp:nvSpPr>
      <dsp:spPr>
        <a:xfrm>
          <a:off x="0" y="2436812"/>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9943D0-161A-4D2B-943B-15F49CDFD677}">
      <dsp:nvSpPr>
        <dsp:cNvPr id="0" name=""/>
        <dsp:cNvSpPr/>
      </dsp:nvSpPr>
      <dsp:spPr>
        <a:xfrm>
          <a:off x="0" y="2436812"/>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Bierstadt"/>
            </a:rPr>
            <a:t>Regression</a:t>
          </a:r>
          <a:endParaRPr lang="en-US" sz="2200" kern="1200" dirty="0"/>
        </a:p>
      </dsp:txBody>
      <dsp:txXfrm>
        <a:off x="0" y="2436812"/>
        <a:ext cx="5020948" cy="487243"/>
      </dsp:txXfrm>
    </dsp:sp>
    <dsp:sp modelId="{50A10ED6-D132-454F-AF02-AFA799625ACB}">
      <dsp:nvSpPr>
        <dsp:cNvPr id="0" name=""/>
        <dsp:cNvSpPr/>
      </dsp:nvSpPr>
      <dsp:spPr>
        <a:xfrm>
          <a:off x="0" y="2924056"/>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44FDB-A07B-4B0A-893F-625B983E84F0}">
      <dsp:nvSpPr>
        <dsp:cNvPr id="0" name=""/>
        <dsp:cNvSpPr/>
      </dsp:nvSpPr>
      <dsp:spPr>
        <a:xfrm>
          <a:off x="0" y="2924056"/>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dirty="0">
              <a:latin typeface="Bierstadt"/>
            </a:rPr>
            <a:t>Time Series Forecasting</a:t>
          </a:r>
          <a:endParaRPr lang="en-US" sz="2200" kern="1200" dirty="0"/>
        </a:p>
      </dsp:txBody>
      <dsp:txXfrm>
        <a:off x="0" y="2924056"/>
        <a:ext cx="5020948" cy="487243"/>
      </dsp:txXfrm>
    </dsp:sp>
    <dsp:sp modelId="{06D9EFA7-18BC-43CE-9E28-D287848BE65B}">
      <dsp:nvSpPr>
        <dsp:cNvPr id="0" name=""/>
        <dsp:cNvSpPr/>
      </dsp:nvSpPr>
      <dsp:spPr>
        <a:xfrm>
          <a:off x="0" y="3411299"/>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142FE-1135-41F3-B762-061D5B2E9E0F}">
      <dsp:nvSpPr>
        <dsp:cNvPr id="0" name=""/>
        <dsp:cNvSpPr/>
      </dsp:nvSpPr>
      <dsp:spPr>
        <a:xfrm>
          <a:off x="0" y="3411299"/>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dirty="0">
              <a:latin typeface="Bierstadt"/>
            </a:rPr>
            <a:t>Product Attributes</a:t>
          </a:r>
          <a:endParaRPr lang="en-US" sz="2200" kern="1200" dirty="0"/>
        </a:p>
      </dsp:txBody>
      <dsp:txXfrm>
        <a:off x="0" y="3411299"/>
        <a:ext cx="5020948" cy="487243"/>
      </dsp:txXfrm>
    </dsp:sp>
    <dsp:sp modelId="{4462E8E1-BDA7-4BED-8D8C-F45498FF5FC3}">
      <dsp:nvSpPr>
        <dsp:cNvPr id="0" name=""/>
        <dsp:cNvSpPr/>
      </dsp:nvSpPr>
      <dsp:spPr>
        <a:xfrm>
          <a:off x="0" y="3898543"/>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BAA5D-858C-4387-9DFA-81FF07639F12}">
      <dsp:nvSpPr>
        <dsp:cNvPr id="0" name=""/>
        <dsp:cNvSpPr/>
      </dsp:nvSpPr>
      <dsp:spPr>
        <a:xfrm>
          <a:off x="0" y="3898543"/>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Actionable Insights </a:t>
          </a:r>
        </a:p>
      </dsp:txBody>
      <dsp:txXfrm>
        <a:off x="0" y="3898543"/>
        <a:ext cx="5020948" cy="487243"/>
      </dsp:txXfrm>
    </dsp:sp>
    <dsp:sp modelId="{03F9B6C6-3005-4822-80FF-9576413D0DD0}">
      <dsp:nvSpPr>
        <dsp:cNvPr id="0" name=""/>
        <dsp:cNvSpPr/>
      </dsp:nvSpPr>
      <dsp:spPr>
        <a:xfrm>
          <a:off x="0" y="4385786"/>
          <a:ext cx="50209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16808-6995-4BC1-9058-0D45B91EFB1D}">
      <dsp:nvSpPr>
        <dsp:cNvPr id="0" name=""/>
        <dsp:cNvSpPr/>
      </dsp:nvSpPr>
      <dsp:spPr>
        <a:xfrm>
          <a:off x="0" y="4385786"/>
          <a:ext cx="5020948"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Summary</a:t>
          </a:r>
        </a:p>
      </dsp:txBody>
      <dsp:txXfrm>
        <a:off x="0" y="4385786"/>
        <a:ext cx="5020948" cy="487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F915C-7DE3-454F-A118-79CE0C18752C}">
      <dsp:nvSpPr>
        <dsp:cNvPr id="0" name=""/>
        <dsp:cNvSpPr/>
      </dsp:nvSpPr>
      <dsp:spPr>
        <a:xfrm>
          <a:off x="0" y="2289"/>
          <a:ext cx="5687696" cy="11604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465AB-BB7D-4827-8869-69A4921E8EE6}">
      <dsp:nvSpPr>
        <dsp:cNvPr id="0" name=""/>
        <dsp:cNvSpPr/>
      </dsp:nvSpPr>
      <dsp:spPr>
        <a:xfrm>
          <a:off x="351026" y="263383"/>
          <a:ext cx="638229" cy="638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D62D3-99D9-4E1F-A6EA-681D1DE48054}">
      <dsp:nvSpPr>
        <dsp:cNvPr id="0" name=""/>
        <dsp:cNvSpPr/>
      </dsp:nvSpPr>
      <dsp:spPr>
        <a:xfrm>
          <a:off x="1340281" y="2289"/>
          <a:ext cx="4347414" cy="116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11" tIns="122811" rIns="122811" bIns="122811" numCol="1" spcCol="1270" anchor="ctr" anchorCtr="0">
          <a:noAutofit/>
        </a:bodyPr>
        <a:lstStyle/>
        <a:p>
          <a:pPr marL="0" lvl="0" indent="0" algn="l" defTabSz="622300">
            <a:lnSpc>
              <a:spcPct val="100000"/>
            </a:lnSpc>
            <a:spcBef>
              <a:spcPct val="0"/>
            </a:spcBef>
            <a:spcAft>
              <a:spcPct val="35000"/>
            </a:spcAft>
            <a:buNone/>
          </a:pPr>
          <a:r>
            <a:rPr lang="en-US" sz="1400" kern="1200"/>
            <a:t>The table spreads market in the US was valued at $1.1 billion in 2020, and it is projected to grow at a CAGR of 3.5% from 2021 to 2028. Conagra has a market share of around 22%.</a:t>
          </a:r>
        </a:p>
      </dsp:txBody>
      <dsp:txXfrm>
        <a:off x="1340281" y="2289"/>
        <a:ext cx="4347414" cy="1160417"/>
      </dsp:txXfrm>
    </dsp:sp>
    <dsp:sp modelId="{9DC08B3E-320A-4DD7-ADCC-976A54FA3F4C}">
      <dsp:nvSpPr>
        <dsp:cNvPr id="0" name=""/>
        <dsp:cNvSpPr/>
      </dsp:nvSpPr>
      <dsp:spPr>
        <a:xfrm>
          <a:off x="0" y="1452811"/>
          <a:ext cx="5687696" cy="11604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63FCA-2B74-4630-A4EA-8EC4621E34A5}">
      <dsp:nvSpPr>
        <dsp:cNvPr id="0" name=""/>
        <dsp:cNvSpPr/>
      </dsp:nvSpPr>
      <dsp:spPr>
        <a:xfrm>
          <a:off x="351026" y="1713904"/>
          <a:ext cx="638229" cy="638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A5B0-FB3F-4CA1-802F-31E712CBD70D}">
      <dsp:nvSpPr>
        <dsp:cNvPr id="0" name=""/>
        <dsp:cNvSpPr/>
      </dsp:nvSpPr>
      <dsp:spPr>
        <a:xfrm>
          <a:off x="1340281" y="1452811"/>
          <a:ext cx="4347414" cy="116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11" tIns="122811" rIns="122811" bIns="122811" numCol="1" spcCol="1270" anchor="ctr" anchorCtr="0">
          <a:noAutofit/>
        </a:bodyPr>
        <a:lstStyle/>
        <a:p>
          <a:pPr marL="0" lvl="0" indent="0" algn="l" defTabSz="622300">
            <a:lnSpc>
              <a:spcPct val="100000"/>
            </a:lnSpc>
            <a:spcBef>
              <a:spcPct val="0"/>
            </a:spcBef>
            <a:spcAft>
              <a:spcPct val="35000"/>
            </a:spcAft>
            <a:buNone/>
          </a:pPr>
          <a:r>
            <a:rPr lang="en-US" sz="1400" kern="1200"/>
            <a:t>Consumer preferences: According to a Mintel survey, 54% of US consumers prefer margarine and spreads that are made from natural ingredients, while 37% prefer low-fat products.</a:t>
          </a:r>
        </a:p>
      </dsp:txBody>
      <dsp:txXfrm>
        <a:off x="1340281" y="1452811"/>
        <a:ext cx="4347414" cy="1160417"/>
      </dsp:txXfrm>
    </dsp:sp>
    <dsp:sp modelId="{F992EE3C-F482-4940-827A-7EF27994D7D7}">
      <dsp:nvSpPr>
        <dsp:cNvPr id="0" name=""/>
        <dsp:cNvSpPr/>
      </dsp:nvSpPr>
      <dsp:spPr>
        <a:xfrm>
          <a:off x="0" y="2903332"/>
          <a:ext cx="5687696" cy="11604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EAC59-C11F-4397-8954-7A0AB79BA47C}">
      <dsp:nvSpPr>
        <dsp:cNvPr id="0" name=""/>
        <dsp:cNvSpPr/>
      </dsp:nvSpPr>
      <dsp:spPr>
        <a:xfrm>
          <a:off x="351026" y="3164426"/>
          <a:ext cx="638229" cy="6382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E90202-378F-40E8-A7E4-7DEBF55B78C5}">
      <dsp:nvSpPr>
        <dsp:cNvPr id="0" name=""/>
        <dsp:cNvSpPr/>
      </dsp:nvSpPr>
      <dsp:spPr>
        <a:xfrm>
          <a:off x="1340281" y="2903332"/>
          <a:ext cx="4347414" cy="116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11" tIns="122811" rIns="122811" bIns="122811" numCol="1" spcCol="1270" anchor="ctr" anchorCtr="0">
          <a:noAutofit/>
        </a:bodyPr>
        <a:lstStyle/>
        <a:p>
          <a:pPr marL="0" lvl="0" indent="0" algn="l" defTabSz="622300">
            <a:lnSpc>
              <a:spcPct val="100000"/>
            </a:lnSpc>
            <a:spcBef>
              <a:spcPct val="0"/>
            </a:spcBef>
            <a:spcAft>
              <a:spcPct val="35000"/>
            </a:spcAft>
            <a:buNone/>
          </a:pPr>
          <a:r>
            <a:rPr lang="en-US" sz="1400" kern="1200"/>
            <a:t>Competitive landscape: Other major players in the table spreads market include Unilever, Kerry Group, and Land O'Lakes.</a:t>
          </a:r>
        </a:p>
      </dsp:txBody>
      <dsp:txXfrm>
        <a:off x="1340281" y="2903332"/>
        <a:ext cx="4347414" cy="1160417"/>
      </dsp:txXfrm>
    </dsp:sp>
    <dsp:sp modelId="{EF9AD3B8-2DFB-42C4-99DF-B19BF467E56C}">
      <dsp:nvSpPr>
        <dsp:cNvPr id="0" name=""/>
        <dsp:cNvSpPr/>
      </dsp:nvSpPr>
      <dsp:spPr>
        <a:xfrm>
          <a:off x="0" y="4353854"/>
          <a:ext cx="5687696" cy="11604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96027-B125-4C58-AC57-09A20739D09C}">
      <dsp:nvSpPr>
        <dsp:cNvPr id="0" name=""/>
        <dsp:cNvSpPr/>
      </dsp:nvSpPr>
      <dsp:spPr>
        <a:xfrm>
          <a:off x="351026" y="4614948"/>
          <a:ext cx="638229" cy="6382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1408C-09B7-49BC-B695-3F3C42DE8504}">
      <dsp:nvSpPr>
        <dsp:cNvPr id="0" name=""/>
        <dsp:cNvSpPr/>
      </dsp:nvSpPr>
      <dsp:spPr>
        <a:xfrm>
          <a:off x="1340281" y="4353854"/>
          <a:ext cx="4347414" cy="116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11" tIns="122811" rIns="122811" bIns="122811" numCol="1" spcCol="1270" anchor="ctr" anchorCtr="0">
          <a:noAutofit/>
        </a:bodyPr>
        <a:lstStyle/>
        <a:p>
          <a:pPr marL="0" lvl="0" indent="0" algn="l" defTabSz="622300">
            <a:lnSpc>
              <a:spcPct val="100000"/>
            </a:lnSpc>
            <a:spcBef>
              <a:spcPct val="0"/>
            </a:spcBef>
            <a:spcAft>
              <a:spcPct val="35000"/>
            </a:spcAft>
            <a:buNone/>
          </a:pPr>
          <a:r>
            <a:rPr lang="en-US" sz="1400" kern="1200"/>
            <a:t>Pricing strategy: Conagra has adopted a competitive pricing strategy in the table spreads market to remain competitive and gain market share.</a:t>
          </a:r>
        </a:p>
      </dsp:txBody>
      <dsp:txXfrm>
        <a:off x="1340281" y="4353854"/>
        <a:ext cx="4347414" cy="1160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4E908-FD60-40D2-8235-17DCB6F82AB2}">
      <dsp:nvSpPr>
        <dsp:cNvPr id="0" name=""/>
        <dsp:cNvSpPr/>
      </dsp:nvSpPr>
      <dsp:spPr>
        <a:xfrm>
          <a:off x="65787" y="1074554"/>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267F5-0E48-426C-9AA9-454BB98B0B27}">
      <dsp:nvSpPr>
        <dsp:cNvPr id="0" name=""/>
        <dsp:cNvSpPr/>
      </dsp:nvSpPr>
      <dsp:spPr>
        <a:xfrm>
          <a:off x="284582" y="1293349"/>
          <a:ext cx="604290" cy="6042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9BFD2E-1CDE-448F-BC7D-801530EC8381}">
      <dsp:nvSpPr>
        <dsp:cNvPr id="0" name=""/>
        <dsp:cNvSpPr/>
      </dsp:nvSpPr>
      <dsp:spPr>
        <a:xfrm>
          <a:off x="1330927" y="1074554"/>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How do our loyalty and sales compare to our competitors in the table spreads category?</a:t>
          </a:r>
        </a:p>
      </dsp:txBody>
      <dsp:txXfrm>
        <a:off x="1330927" y="1074554"/>
        <a:ext cx="2455860" cy="1041880"/>
      </dsp:txXfrm>
    </dsp:sp>
    <dsp:sp modelId="{E407E61D-6AA0-4CC7-95F0-3910C70794BE}">
      <dsp:nvSpPr>
        <dsp:cNvPr id="0" name=""/>
        <dsp:cNvSpPr/>
      </dsp:nvSpPr>
      <dsp:spPr>
        <a:xfrm>
          <a:off x="4214703" y="1074554"/>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D6A68-8541-4A74-8617-158845A7AB0F}">
      <dsp:nvSpPr>
        <dsp:cNvPr id="0" name=""/>
        <dsp:cNvSpPr/>
      </dsp:nvSpPr>
      <dsp:spPr>
        <a:xfrm>
          <a:off x="4433498" y="1293349"/>
          <a:ext cx="604290" cy="6042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F2BC63-68B9-4465-81AA-6864E74DA744}">
      <dsp:nvSpPr>
        <dsp:cNvPr id="0" name=""/>
        <dsp:cNvSpPr/>
      </dsp:nvSpPr>
      <dsp:spPr>
        <a:xfrm>
          <a:off x="5479844" y="1074554"/>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Who is our target audience based on region, gender, income, marital status, etc. and how can we tailor our marketing efforts to maximize sales?</a:t>
          </a:r>
        </a:p>
      </dsp:txBody>
      <dsp:txXfrm>
        <a:off x="5479844" y="1074554"/>
        <a:ext cx="2455860" cy="1041880"/>
      </dsp:txXfrm>
    </dsp:sp>
    <dsp:sp modelId="{D9F14FAF-765B-4D1B-93F0-03640EFE704B}">
      <dsp:nvSpPr>
        <dsp:cNvPr id="0" name=""/>
        <dsp:cNvSpPr/>
      </dsp:nvSpPr>
      <dsp:spPr>
        <a:xfrm>
          <a:off x="8363620" y="1074554"/>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D1AE84-FCE2-4082-A4C3-380BD7A9D0F7}">
      <dsp:nvSpPr>
        <dsp:cNvPr id="0" name=""/>
        <dsp:cNvSpPr/>
      </dsp:nvSpPr>
      <dsp:spPr>
        <a:xfrm>
          <a:off x="8582415" y="1293349"/>
          <a:ext cx="604290" cy="604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893B7-B0D6-48F7-BD54-D7A3D3EEE569}">
      <dsp:nvSpPr>
        <dsp:cNvPr id="0" name=""/>
        <dsp:cNvSpPr/>
      </dsp:nvSpPr>
      <dsp:spPr>
        <a:xfrm>
          <a:off x="9628760" y="1074554"/>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What is our sales forecast for the table spreads category and how can we improve it?</a:t>
          </a:r>
        </a:p>
      </dsp:txBody>
      <dsp:txXfrm>
        <a:off x="9628760" y="1074554"/>
        <a:ext cx="2455860" cy="1041880"/>
      </dsp:txXfrm>
    </dsp:sp>
    <dsp:sp modelId="{9768AC65-882C-408E-9348-B27F5829DFA7}">
      <dsp:nvSpPr>
        <dsp:cNvPr id="0" name=""/>
        <dsp:cNvSpPr/>
      </dsp:nvSpPr>
      <dsp:spPr>
        <a:xfrm>
          <a:off x="65787" y="2983408"/>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67DEF-B2DC-49CD-A8E7-0A30E0B058AC}">
      <dsp:nvSpPr>
        <dsp:cNvPr id="0" name=""/>
        <dsp:cNvSpPr/>
      </dsp:nvSpPr>
      <dsp:spPr>
        <a:xfrm>
          <a:off x="284582" y="3202203"/>
          <a:ext cx="604290" cy="6042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E6DB7-73D5-4704-9AF9-724C5E5E0AFB}">
      <dsp:nvSpPr>
        <dsp:cNvPr id="0" name=""/>
        <dsp:cNvSpPr/>
      </dsp:nvSpPr>
      <dsp:spPr>
        <a:xfrm>
          <a:off x="1330927" y="2983408"/>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What is the impact of merchandising on our table spreads sales?</a:t>
          </a:r>
        </a:p>
      </dsp:txBody>
      <dsp:txXfrm>
        <a:off x="1330927" y="2983408"/>
        <a:ext cx="2455860" cy="1041880"/>
      </dsp:txXfrm>
    </dsp:sp>
    <dsp:sp modelId="{AC741EDE-1C97-402F-95DA-97FE02D54B9F}">
      <dsp:nvSpPr>
        <dsp:cNvPr id="0" name=""/>
        <dsp:cNvSpPr/>
      </dsp:nvSpPr>
      <dsp:spPr>
        <a:xfrm>
          <a:off x="4214703" y="2983408"/>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5C7A3-AE96-4D48-AF5E-F1C04E92C97E}">
      <dsp:nvSpPr>
        <dsp:cNvPr id="0" name=""/>
        <dsp:cNvSpPr/>
      </dsp:nvSpPr>
      <dsp:spPr>
        <a:xfrm>
          <a:off x="4433498" y="3202203"/>
          <a:ext cx="604290" cy="6042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971A2-F48C-4B4D-94BC-8FA7E56E70E6}">
      <dsp:nvSpPr>
        <dsp:cNvPr id="0" name=""/>
        <dsp:cNvSpPr/>
      </dsp:nvSpPr>
      <dsp:spPr>
        <a:xfrm>
          <a:off x="5479844" y="2983408"/>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What is the impact of product features on our table spread sales?</a:t>
          </a:r>
        </a:p>
      </dsp:txBody>
      <dsp:txXfrm>
        <a:off x="5479844" y="2983408"/>
        <a:ext cx="2455860" cy="1041880"/>
      </dsp:txXfrm>
    </dsp:sp>
    <dsp:sp modelId="{55ADCC58-05A4-4AFD-B909-AFC57B0750CF}">
      <dsp:nvSpPr>
        <dsp:cNvPr id="0" name=""/>
        <dsp:cNvSpPr/>
      </dsp:nvSpPr>
      <dsp:spPr>
        <a:xfrm>
          <a:off x="8363620" y="2983408"/>
          <a:ext cx="1041880" cy="10418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E9DC5-3181-48C3-A3EA-0DA673FE21A5}">
      <dsp:nvSpPr>
        <dsp:cNvPr id="0" name=""/>
        <dsp:cNvSpPr/>
      </dsp:nvSpPr>
      <dsp:spPr>
        <a:xfrm>
          <a:off x="8582415" y="3202203"/>
          <a:ext cx="604290" cy="6042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1B0FC-78EA-4ADA-A26D-4F5AFC7CDF4E}">
      <dsp:nvSpPr>
        <dsp:cNvPr id="0" name=""/>
        <dsp:cNvSpPr/>
      </dsp:nvSpPr>
      <dsp:spPr>
        <a:xfrm>
          <a:off x="9628760" y="2983408"/>
          <a:ext cx="2455860" cy="104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How do cooking spray, cooking oils, and table spreads interact with each other in terms of sales?</a:t>
          </a:r>
        </a:p>
      </dsp:txBody>
      <dsp:txXfrm>
        <a:off x="9628760" y="2983408"/>
        <a:ext cx="2455860" cy="1041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1FCA5-18FD-49D1-A897-E6C028FE3119}">
      <dsp:nvSpPr>
        <dsp:cNvPr id="0" name=""/>
        <dsp:cNvSpPr/>
      </dsp:nvSpPr>
      <dsp:spPr>
        <a:xfrm>
          <a:off x="0" y="2032"/>
          <a:ext cx="10478211" cy="1029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262AC-D953-4F3D-A72D-7ED0ACFFA592}">
      <dsp:nvSpPr>
        <dsp:cNvPr id="0" name=""/>
        <dsp:cNvSpPr/>
      </dsp:nvSpPr>
      <dsp:spPr>
        <a:xfrm>
          <a:off x="311541" y="233756"/>
          <a:ext cx="566438" cy="5664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1D25AC-D2FE-4E92-8442-A07784187505}">
      <dsp:nvSpPr>
        <dsp:cNvPr id="0" name=""/>
        <dsp:cNvSpPr/>
      </dsp:nvSpPr>
      <dsp:spPr>
        <a:xfrm>
          <a:off x="1189521" y="2032"/>
          <a:ext cx="9288690" cy="102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7" tIns="108997" rIns="108997" bIns="108997" numCol="1" spcCol="1270" anchor="ctr" anchorCtr="0">
          <a:noAutofit/>
        </a:bodyPr>
        <a:lstStyle/>
        <a:p>
          <a:pPr marL="0" lvl="0" indent="0" algn="l" defTabSz="844550">
            <a:lnSpc>
              <a:spcPct val="100000"/>
            </a:lnSpc>
            <a:spcBef>
              <a:spcPct val="0"/>
            </a:spcBef>
            <a:spcAft>
              <a:spcPct val="35000"/>
            </a:spcAft>
            <a:buNone/>
          </a:pPr>
          <a:r>
            <a:rPr lang="en-US" sz="1900" kern="1200"/>
            <a:t>Competitor analysis shows that certain brands have established a loyal customer base with high conversion rates and others have high sales.</a:t>
          </a:r>
        </a:p>
      </dsp:txBody>
      <dsp:txXfrm>
        <a:off x="1189521" y="2032"/>
        <a:ext cx="9288690" cy="1029888"/>
      </dsp:txXfrm>
    </dsp:sp>
    <dsp:sp modelId="{0462CE48-FE58-4DCF-BB35-BD910FD3CC1F}">
      <dsp:nvSpPr>
        <dsp:cNvPr id="0" name=""/>
        <dsp:cNvSpPr/>
      </dsp:nvSpPr>
      <dsp:spPr>
        <a:xfrm>
          <a:off x="0" y="1289392"/>
          <a:ext cx="10478211" cy="1029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CA22C-4A32-4B33-BE17-C187633E83E0}">
      <dsp:nvSpPr>
        <dsp:cNvPr id="0" name=""/>
        <dsp:cNvSpPr/>
      </dsp:nvSpPr>
      <dsp:spPr>
        <a:xfrm>
          <a:off x="311541" y="1521117"/>
          <a:ext cx="566438" cy="5664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FCF97-B94F-4CBE-A2F9-683CC2A3D486}">
      <dsp:nvSpPr>
        <dsp:cNvPr id="0" name=""/>
        <dsp:cNvSpPr/>
      </dsp:nvSpPr>
      <dsp:spPr>
        <a:xfrm>
          <a:off x="1189521" y="1289392"/>
          <a:ext cx="9288690" cy="102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7" tIns="108997" rIns="108997" bIns="108997" numCol="1" spcCol="1270" anchor="ctr" anchorCtr="0">
          <a:noAutofit/>
        </a:bodyPr>
        <a:lstStyle/>
        <a:p>
          <a:pPr marL="0" lvl="0" indent="0" algn="l" defTabSz="844550">
            <a:lnSpc>
              <a:spcPct val="100000"/>
            </a:lnSpc>
            <a:spcBef>
              <a:spcPct val="0"/>
            </a:spcBef>
            <a:spcAft>
              <a:spcPct val="35000"/>
            </a:spcAft>
            <a:buNone/>
          </a:pPr>
          <a:r>
            <a:rPr lang="en-US" sz="1900" kern="1200"/>
            <a:t>Middle-class females who are housewives or retired make up the largest buyer group for table spreads and its substitution categories like cooking sprays and cooking oils.</a:t>
          </a:r>
        </a:p>
      </dsp:txBody>
      <dsp:txXfrm>
        <a:off x="1189521" y="1289392"/>
        <a:ext cx="9288690" cy="1029888"/>
      </dsp:txXfrm>
    </dsp:sp>
    <dsp:sp modelId="{B41E9186-7965-4ED4-A78F-3C99CAED5EBB}">
      <dsp:nvSpPr>
        <dsp:cNvPr id="0" name=""/>
        <dsp:cNvSpPr/>
      </dsp:nvSpPr>
      <dsp:spPr>
        <a:xfrm>
          <a:off x="0" y="2576753"/>
          <a:ext cx="10478211" cy="1029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8561E-6309-422F-9A72-2A9D117EEA5C}">
      <dsp:nvSpPr>
        <dsp:cNvPr id="0" name=""/>
        <dsp:cNvSpPr/>
      </dsp:nvSpPr>
      <dsp:spPr>
        <a:xfrm>
          <a:off x="311541" y="2808478"/>
          <a:ext cx="566438" cy="5664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CE414-C6AE-45CC-9290-2C3C6C5013A5}">
      <dsp:nvSpPr>
        <dsp:cNvPr id="0" name=""/>
        <dsp:cNvSpPr/>
      </dsp:nvSpPr>
      <dsp:spPr>
        <a:xfrm>
          <a:off x="1189521" y="2576753"/>
          <a:ext cx="9288690" cy="102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7" tIns="108997" rIns="108997" bIns="108997" numCol="1" spcCol="1270" anchor="ctr" anchorCtr="0">
          <a:noAutofit/>
        </a:bodyPr>
        <a:lstStyle/>
        <a:p>
          <a:pPr marL="0" lvl="0" indent="0" algn="l" defTabSz="844550">
            <a:lnSpc>
              <a:spcPct val="100000"/>
            </a:lnSpc>
            <a:spcBef>
              <a:spcPct val="0"/>
            </a:spcBef>
            <a:spcAft>
              <a:spcPct val="35000"/>
            </a:spcAft>
            <a:buNone/>
          </a:pPr>
          <a:r>
            <a:rPr lang="en-US" sz="1900" kern="1200"/>
            <a:t>The regression analysis shows that distribution in stores with merchandising leads to higher dollar sales, while price per unit has a negative relationship with sales.</a:t>
          </a:r>
        </a:p>
      </dsp:txBody>
      <dsp:txXfrm>
        <a:off x="1189521" y="2576753"/>
        <a:ext cx="9288690" cy="1029888"/>
      </dsp:txXfrm>
    </dsp:sp>
    <dsp:sp modelId="{A8B2EC8F-8648-4428-9F5D-45753B44D257}">
      <dsp:nvSpPr>
        <dsp:cNvPr id="0" name=""/>
        <dsp:cNvSpPr/>
      </dsp:nvSpPr>
      <dsp:spPr>
        <a:xfrm>
          <a:off x="0" y="3864114"/>
          <a:ext cx="10478211" cy="10298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600FE-03A1-4F91-965C-A1EDE2329156}">
      <dsp:nvSpPr>
        <dsp:cNvPr id="0" name=""/>
        <dsp:cNvSpPr/>
      </dsp:nvSpPr>
      <dsp:spPr>
        <a:xfrm>
          <a:off x="311541" y="4095839"/>
          <a:ext cx="566438" cy="5664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84E21-AB42-49E6-A75F-1E901DB4D981}">
      <dsp:nvSpPr>
        <dsp:cNvPr id="0" name=""/>
        <dsp:cNvSpPr/>
      </dsp:nvSpPr>
      <dsp:spPr>
        <a:xfrm>
          <a:off x="1189521" y="3864114"/>
          <a:ext cx="9288690" cy="102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7" tIns="108997" rIns="108997" bIns="108997" numCol="1" spcCol="1270" anchor="ctr" anchorCtr="0">
          <a:noAutofit/>
        </a:bodyPr>
        <a:lstStyle/>
        <a:p>
          <a:pPr marL="0" lvl="0" indent="0" algn="l" defTabSz="844550">
            <a:lnSpc>
              <a:spcPct val="100000"/>
            </a:lnSpc>
            <a:spcBef>
              <a:spcPct val="0"/>
            </a:spcBef>
            <a:spcAft>
              <a:spcPct val="35000"/>
            </a:spcAft>
            <a:buNone/>
          </a:pPr>
          <a:r>
            <a:rPr lang="en-US" sz="1900" kern="1200"/>
            <a:t>Products in Stick form, 16 ounces have the highest sales in the cluster and contribute positively to sales.</a:t>
          </a:r>
        </a:p>
      </dsp:txBody>
      <dsp:txXfrm>
        <a:off x="1189521" y="3864114"/>
        <a:ext cx="9288690" cy="1029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A2E5B-C4DC-4AAD-A447-D6545A79E56E}">
      <dsp:nvSpPr>
        <dsp:cNvPr id="0" name=""/>
        <dsp:cNvSpPr/>
      </dsp:nvSpPr>
      <dsp:spPr>
        <a:xfrm>
          <a:off x="0" y="36512"/>
          <a:ext cx="10859212"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Conagra should analyze the marketing strategies, product features, and pricing strategies of successful competitor brands like Private Label, Mazola, PAM, and Crisco to understand what they are doing better to maintain brand loyalty.</a:t>
          </a:r>
        </a:p>
      </dsp:txBody>
      <dsp:txXfrm>
        <a:off x="56372" y="92884"/>
        <a:ext cx="10746468" cy="1042045"/>
      </dsp:txXfrm>
    </dsp:sp>
    <dsp:sp modelId="{C1C2C3FF-8C74-4CDE-899A-297B2E0E88A4}">
      <dsp:nvSpPr>
        <dsp:cNvPr id="0" name=""/>
        <dsp:cNvSpPr/>
      </dsp:nvSpPr>
      <dsp:spPr>
        <a:xfrm>
          <a:off x="0" y="1251782"/>
          <a:ext cx="10859212"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Conagra should tailor their marketing and advertising strategies to target the largest buyer group for table spreads effectively i.e., Retired Middle Class Married Females</a:t>
          </a:r>
        </a:p>
      </dsp:txBody>
      <dsp:txXfrm>
        <a:off x="56372" y="1308154"/>
        <a:ext cx="10746468" cy="1042045"/>
      </dsp:txXfrm>
    </dsp:sp>
    <dsp:sp modelId="{A0A13F66-234C-47E3-89D3-BFA33A039FCC}">
      <dsp:nvSpPr>
        <dsp:cNvPr id="0" name=""/>
        <dsp:cNvSpPr/>
      </dsp:nvSpPr>
      <dsp:spPr>
        <a:xfrm>
          <a:off x="0" y="2467052"/>
          <a:ext cx="10859212"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Conagra should focus on improving the distribution of table spreads in stores with merchandising to drive higher sales and increase promotional activity.</a:t>
          </a:r>
        </a:p>
      </dsp:txBody>
      <dsp:txXfrm>
        <a:off x="56372" y="2523424"/>
        <a:ext cx="10746468" cy="1042045"/>
      </dsp:txXfrm>
    </dsp:sp>
    <dsp:sp modelId="{1CA8F5DF-E7F0-4D66-8509-71699A324E51}">
      <dsp:nvSpPr>
        <dsp:cNvPr id="0" name=""/>
        <dsp:cNvSpPr/>
      </dsp:nvSpPr>
      <dsp:spPr>
        <a:xfrm>
          <a:off x="0" y="3682322"/>
          <a:ext cx="10859212"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Conagra should produce and promote products in Stick form, 16 ounces, and explore the factors that make these products successful.</a:t>
          </a:r>
        </a:p>
      </dsp:txBody>
      <dsp:txXfrm>
        <a:off x="56372" y="3738694"/>
        <a:ext cx="10746468" cy="10420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9/14/2023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60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9/14/2023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87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9/14/2023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22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9/14/2023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7269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9/14/2023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2945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9/14/2023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6622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9/14/2023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9473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9/14/2023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57902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9/14/2023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326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9/14/2023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6260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9/14/2023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06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9/14/2023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42771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fferent Hand Drawn Graphs">
            <a:extLst>
              <a:ext uri="{FF2B5EF4-FFF2-40B4-BE49-F238E27FC236}">
                <a16:creationId xmlns:a16="http://schemas.microsoft.com/office/drawing/2014/main" id="{4F7970BF-C226-8884-9777-DCF2B90013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74" b="6250"/>
          <a:stretch/>
        </p:blipFill>
        <p:spPr>
          <a:xfrm>
            <a:off x="20" y="11216"/>
            <a:ext cx="12188932" cy="6857990"/>
          </a:xfrm>
          <a:prstGeom prst="rect">
            <a:avLst/>
          </a:prstGeom>
        </p:spPr>
      </p:pic>
      <p:sp>
        <p:nvSpPr>
          <p:cNvPr id="11" name="Rectangle 10">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7870" y="978408"/>
            <a:ext cx="11081462" cy="2334248"/>
          </a:xfrm>
        </p:spPr>
        <p:txBody>
          <a:bodyPr anchor="t">
            <a:normAutofit fontScale="90000"/>
          </a:bodyPr>
          <a:lstStyle/>
          <a:p>
            <a:r>
              <a:rPr lang="en-US">
                <a:solidFill>
                  <a:srgbClr val="FFFFFF"/>
                </a:solidFill>
                <a:cs typeface="Calibri Light"/>
              </a:rPr>
              <a:t>Analyzing Conagra's Sales Data: Insights for Future Business Decisions</a:t>
            </a:r>
            <a:endParaRPr lang="en-US"/>
          </a:p>
        </p:txBody>
      </p:sp>
      <p:sp>
        <p:nvSpPr>
          <p:cNvPr id="3" name="Subtitle 2"/>
          <p:cNvSpPr>
            <a:spLocks noGrp="1"/>
          </p:cNvSpPr>
          <p:nvPr>
            <p:ph type="subTitle" idx="1"/>
          </p:nvPr>
        </p:nvSpPr>
        <p:spPr>
          <a:xfrm>
            <a:off x="6652366" y="4017818"/>
            <a:ext cx="5040785" cy="1828799"/>
          </a:xfrm>
        </p:spPr>
        <p:txBody>
          <a:bodyPr vert="horz" lIns="91440" tIns="45720" rIns="91440" bIns="45720" rtlCol="0" anchor="b">
            <a:normAutofit/>
          </a:bodyPr>
          <a:lstStyle/>
          <a:p>
            <a:r>
              <a:rPr lang="en-US">
                <a:solidFill>
                  <a:srgbClr val="FFFFFF"/>
                </a:solidFill>
                <a:cs typeface="Calibri"/>
              </a:rPr>
              <a:t>A MACHINE LEARNING APPROACH </a:t>
            </a:r>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F6781C-2EA4-9A25-3F06-ACB4D21068A3}"/>
              </a:ext>
            </a:extLst>
          </p:cNvPr>
          <p:cNvSpPr>
            <a:spLocks noGrp="1"/>
          </p:cNvSpPr>
          <p:nvPr>
            <p:ph type="title"/>
          </p:nvPr>
        </p:nvSpPr>
        <p:spPr>
          <a:xfrm>
            <a:off x="517870" y="976160"/>
            <a:ext cx="5021183" cy="1934172"/>
          </a:xfrm>
        </p:spPr>
        <p:txBody>
          <a:bodyPr vert="horz" lIns="91440" tIns="45720" rIns="91440" bIns="45720" rtlCol="0" anchor="t">
            <a:normAutofit/>
          </a:bodyPr>
          <a:lstStyle/>
          <a:p>
            <a:r>
              <a:rPr lang="en-US" sz="5400"/>
              <a:t>TIME-SERIES</a:t>
            </a:r>
            <a:br>
              <a:rPr lang="en-US" sz="5400"/>
            </a:br>
            <a:r>
              <a:rPr lang="en-US" sz="5400"/>
              <a:t>FORECASTING</a:t>
            </a:r>
          </a:p>
        </p:txBody>
      </p:sp>
      <p:sp>
        <p:nvSpPr>
          <p:cNvPr id="22" name="Rectangle 2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0F5BAE3F-B60D-C1C6-4F03-D52C39018B1E}"/>
              </a:ext>
            </a:extLst>
          </p:cNvPr>
          <p:cNvSpPr txBox="1">
            <a:spLocks/>
          </p:cNvSpPr>
          <p:nvPr/>
        </p:nvSpPr>
        <p:spPr>
          <a:xfrm>
            <a:off x="517870" y="3172570"/>
            <a:ext cx="4945183" cy="301629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0" i="1" kern="120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pPr>
            <a:r>
              <a:rPr lang="en-US" sz="2000" i="0"/>
              <a:t>As we see the Table Spread Data on the Dollar Sales is Right Skewed, Having More outliers as shown in the box plot above. To make the data normal, we applied a natural log to the data to make the data normal. With this data we can eliminate the bias and omit necessary outliers which pull the regression line. </a:t>
            </a:r>
          </a:p>
          <a:p>
            <a:pPr>
              <a:lnSpc>
                <a:spcPct val="100000"/>
              </a:lnSpc>
            </a:pPr>
            <a:endParaRPr lang="en-US" sz="2000" i="0"/>
          </a:p>
        </p:txBody>
      </p:sp>
      <p:pic>
        <p:nvPicPr>
          <p:cNvPr id="12" name="Picture 12">
            <a:extLst>
              <a:ext uri="{FF2B5EF4-FFF2-40B4-BE49-F238E27FC236}">
                <a16:creationId xmlns:a16="http://schemas.microsoft.com/office/drawing/2014/main" id="{0D3AF36E-792D-5B7F-BF23-403E45E04BDE}"/>
              </a:ext>
            </a:extLst>
          </p:cNvPr>
          <p:cNvPicPr>
            <a:picLocks noChangeAspect="1"/>
          </p:cNvPicPr>
          <p:nvPr/>
        </p:nvPicPr>
        <p:blipFill>
          <a:blip r:embed="rId2"/>
          <a:stretch>
            <a:fillRect/>
          </a:stretch>
        </p:blipFill>
        <p:spPr>
          <a:xfrm>
            <a:off x="6938810" y="657370"/>
            <a:ext cx="4511826" cy="2650698"/>
          </a:xfrm>
          <a:prstGeom prst="rect">
            <a:avLst/>
          </a:prstGeom>
        </p:spPr>
      </p:pic>
      <p:pic>
        <p:nvPicPr>
          <p:cNvPr id="7" name="Picture 7" descr="Chart, histogram&#10;&#10;Description automatically generated">
            <a:extLst>
              <a:ext uri="{FF2B5EF4-FFF2-40B4-BE49-F238E27FC236}">
                <a16:creationId xmlns:a16="http://schemas.microsoft.com/office/drawing/2014/main" id="{19A8F538-EF84-B567-86AB-5DA8D8388140}"/>
              </a:ext>
            </a:extLst>
          </p:cNvPr>
          <p:cNvPicPr>
            <a:picLocks noGrp="1" noChangeAspect="1"/>
          </p:cNvPicPr>
          <p:nvPr>
            <p:ph idx="1"/>
          </p:nvPr>
        </p:nvPicPr>
        <p:blipFill>
          <a:blip r:embed="rId3"/>
          <a:stretch>
            <a:fillRect/>
          </a:stretch>
        </p:blipFill>
        <p:spPr>
          <a:xfrm>
            <a:off x="6684132" y="3753592"/>
            <a:ext cx="5021183" cy="2435271"/>
          </a:xfrm>
          <a:prstGeom prst="rect">
            <a:avLst/>
          </a:prstGeom>
        </p:spPr>
      </p:pic>
      <p:sp>
        <p:nvSpPr>
          <p:cNvPr id="13" name="TextBox 12">
            <a:extLst>
              <a:ext uri="{FF2B5EF4-FFF2-40B4-BE49-F238E27FC236}">
                <a16:creationId xmlns:a16="http://schemas.microsoft.com/office/drawing/2014/main" id="{DAEEC543-A3FF-0AB1-95CD-5B130FF0BD41}"/>
              </a:ext>
            </a:extLst>
          </p:cNvPr>
          <p:cNvSpPr txBox="1"/>
          <p:nvPr/>
        </p:nvSpPr>
        <p:spPr>
          <a:xfrm>
            <a:off x="6684132" y="5945336"/>
            <a:ext cx="5021183" cy="2435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800">
                <a:solidFill>
                  <a:srgbClr val="FFFFFF"/>
                </a:solidFill>
              </a:rPr>
              <a:t>From the above graphs we can see the original data, Seasonality, Trend along with Rolling Mean and Std wr.t data. </a:t>
            </a:r>
          </a:p>
        </p:txBody>
      </p:sp>
    </p:spTree>
    <p:extLst>
      <p:ext uri="{BB962C8B-B14F-4D97-AF65-F5344CB8AC3E}">
        <p14:creationId xmlns:p14="http://schemas.microsoft.com/office/powerpoint/2010/main" val="196284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781C-2EA4-9A25-3F06-ACB4D21068A3}"/>
              </a:ext>
            </a:extLst>
          </p:cNvPr>
          <p:cNvSpPr>
            <a:spLocks noGrp="1"/>
          </p:cNvSpPr>
          <p:nvPr>
            <p:ph type="title"/>
          </p:nvPr>
        </p:nvSpPr>
        <p:spPr/>
        <p:txBody>
          <a:bodyPr/>
          <a:lstStyle/>
          <a:p>
            <a:r>
              <a:rPr lang="en-US"/>
              <a:t>TIME-SERIES</a:t>
            </a:r>
            <a:br>
              <a:rPr lang="en-US"/>
            </a:br>
            <a:r>
              <a:rPr lang="en-US"/>
              <a:t>FORECASTING</a:t>
            </a:r>
          </a:p>
        </p:txBody>
      </p:sp>
      <p:pic>
        <p:nvPicPr>
          <p:cNvPr id="6" name="Picture 6" descr="Chart, histogram&#10;&#10;Description automatically generated">
            <a:extLst>
              <a:ext uri="{FF2B5EF4-FFF2-40B4-BE49-F238E27FC236}">
                <a16:creationId xmlns:a16="http://schemas.microsoft.com/office/drawing/2014/main" id="{C3B1174C-83D9-D73F-DC58-EA3088B3D1EF}"/>
              </a:ext>
            </a:extLst>
          </p:cNvPr>
          <p:cNvPicPr>
            <a:picLocks noChangeAspect="1"/>
          </p:cNvPicPr>
          <p:nvPr/>
        </p:nvPicPr>
        <p:blipFill>
          <a:blip r:embed="rId2"/>
          <a:stretch>
            <a:fillRect/>
          </a:stretch>
        </p:blipFill>
        <p:spPr>
          <a:xfrm>
            <a:off x="6690632" y="3431134"/>
            <a:ext cx="5097235" cy="3207018"/>
          </a:xfrm>
          <a:prstGeom prst="rect">
            <a:avLst/>
          </a:prstGeom>
        </p:spPr>
      </p:pic>
      <p:pic>
        <p:nvPicPr>
          <p:cNvPr id="10" name="Picture 10" descr="Chart, line chart, histogram&#10;&#10;Description automatically generated">
            <a:extLst>
              <a:ext uri="{FF2B5EF4-FFF2-40B4-BE49-F238E27FC236}">
                <a16:creationId xmlns:a16="http://schemas.microsoft.com/office/drawing/2014/main" id="{341B8A04-D841-9623-5058-D6E44AE7C5C1}"/>
              </a:ext>
            </a:extLst>
          </p:cNvPr>
          <p:cNvPicPr>
            <a:picLocks noGrp="1" noChangeAspect="1"/>
          </p:cNvPicPr>
          <p:nvPr>
            <p:ph idx="1"/>
          </p:nvPr>
        </p:nvPicPr>
        <p:blipFill>
          <a:blip r:embed="rId3"/>
          <a:stretch>
            <a:fillRect/>
          </a:stretch>
        </p:blipFill>
        <p:spPr>
          <a:xfrm>
            <a:off x="6694004" y="99017"/>
            <a:ext cx="5020948" cy="3153400"/>
          </a:xfrm>
        </p:spPr>
      </p:pic>
      <p:sp>
        <p:nvSpPr>
          <p:cNvPr id="11" name="TextBox 10">
            <a:extLst>
              <a:ext uri="{FF2B5EF4-FFF2-40B4-BE49-F238E27FC236}">
                <a16:creationId xmlns:a16="http://schemas.microsoft.com/office/drawing/2014/main" id="{A51C2AEC-8E27-0458-68DF-658F7F0D1BFC}"/>
              </a:ext>
            </a:extLst>
          </p:cNvPr>
          <p:cNvSpPr txBox="1"/>
          <p:nvPr/>
        </p:nvSpPr>
        <p:spPr>
          <a:xfrm>
            <a:off x="696686" y="2805793"/>
            <a:ext cx="5567082" cy="383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t>As per the moving average concept, We take the average of the first four months and then so on till the end, then take the average of that differentiated mean provides us with following figure</a:t>
            </a:r>
            <a:endParaRPr lang="en-US" dirty="0"/>
          </a:p>
          <a:p>
            <a:endParaRPr lang="en-US" sz="2100" dirty="0"/>
          </a:p>
          <a:p>
            <a:r>
              <a:rPr lang="en-US" sz="2100" dirty="0"/>
              <a:t>Here, we can see that the mean and standard deviation of the data is almost in a straight line (conditions for Data to be stationary). This is how you make the data Stationary.  </a:t>
            </a:r>
            <a:endParaRPr lang="en-US" dirty="0"/>
          </a:p>
          <a:p>
            <a:endParaRPr lang="en-US" sz="1200">
              <a:solidFill>
                <a:srgbClr val="1A1A1A"/>
              </a:solidFill>
              <a:latin typeface="Lato"/>
              <a:ea typeface="Lato"/>
              <a:cs typeface="Lato"/>
            </a:endParaRPr>
          </a:p>
        </p:txBody>
      </p:sp>
    </p:spTree>
    <p:extLst>
      <p:ext uri="{BB962C8B-B14F-4D97-AF65-F5344CB8AC3E}">
        <p14:creationId xmlns:p14="http://schemas.microsoft.com/office/powerpoint/2010/main" val="3957877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781C-2EA4-9A25-3F06-ACB4D21068A3}"/>
              </a:ext>
            </a:extLst>
          </p:cNvPr>
          <p:cNvSpPr>
            <a:spLocks noGrp="1"/>
          </p:cNvSpPr>
          <p:nvPr>
            <p:ph type="title"/>
          </p:nvPr>
        </p:nvSpPr>
        <p:spPr>
          <a:xfrm>
            <a:off x="538281" y="719872"/>
            <a:ext cx="5020948" cy="2270641"/>
          </a:xfrm>
        </p:spPr>
        <p:txBody>
          <a:bodyPr/>
          <a:lstStyle/>
          <a:p>
            <a:r>
              <a:rPr lang="en-US"/>
              <a:t>TIME-SERIES</a:t>
            </a:r>
            <a:br>
              <a:rPr lang="en-US"/>
            </a:br>
            <a:r>
              <a:rPr lang="en-US"/>
              <a:t>FORECASTING</a:t>
            </a:r>
          </a:p>
        </p:txBody>
      </p:sp>
      <p:pic>
        <p:nvPicPr>
          <p:cNvPr id="5" name="Picture 5" descr="Chart, line chart, histogram&#10;&#10;Description automatically generated">
            <a:extLst>
              <a:ext uri="{FF2B5EF4-FFF2-40B4-BE49-F238E27FC236}">
                <a16:creationId xmlns:a16="http://schemas.microsoft.com/office/drawing/2014/main" id="{CD1EBF66-A1E7-A0B9-7B07-AB13687FAD16}"/>
              </a:ext>
            </a:extLst>
          </p:cNvPr>
          <p:cNvPicPr>
            <a:picLocks noGrp="1" noChangeAspect="1"/>
          </p:cNvPicPr>
          <p:nvPr>
            <p:ph idx="1"/>
          </p:nvPr>
        </p:nvPicPr>
        <p:blipFill>
          <a:blip r:embed="rId2"/>
          <a:stretch>
            <a:fillRect/>
          </a:stretch>
        </p:blipFill>
        <p:spPr>
          <a:xfrm>
            <a:off x="230610" y="2368370"/>
            <a:ext cx="7415806" cy="4152801"/>
          </a:xfrm>
        </p:spPr>
      </p:pic>
      <p:pic>
        <p:nvPicPr>
          <p:cNvPr id="6" name="Picture 6" descr="Table&#10;&#10;Description automatically generated">
            <a:extLst>
              <a:ext uri="{FF2B5EF4-FFF2-40B4-BE49-F238E27FC236}">
                <a16:creationId xmlns:a16="http://schemas.microsoft.com/office/drawing/2014/main" id="{ECD37BBF-5759-F6A7-FB7B-FF7D3101677D}"/>
              </a:ext>
            </a:extLst>
          </p:cNvPr>
          <p:cNvPicPr>
            <a:picLocks noChangeAspect="1"/>
          </p:cNvPicPr>
          <p:nvPr/>
        </p:nvPicPr>
        <p:blipFill>
          <a:blip r:embed="rId3"/>
          <a:stretch>
            <a:fillRect/>
          </a:stretch>
        </p:blipFill>
        <p:spPr>
          <a:xfrm>
            <a:off x="7717973" y="4388853"/>
            <a:ext cx="4253592" cy="2128419"/>
          </a:xfrm>
          <a:prstGeom prst="rect">
            <a:avLst/>
          </a:prstGeom>
        </p:spPr>
      </p:pic>
      <p:sp>
        <p:nvSpPr>
          <p:cNvPr id="7" name="TextBox 6">
            <a:extLst>
              <a:ext uri="{FF2B5EF4-FFF2-40B4-BE49-F238E27FC236}">
                <a16:creationId xmlns:a16="http://schemas.microsoft.com/office/drawing/2014/main" id="{E1CAD2C6-507C-FC3A-3CA8-CB2B634DF2C7}"/>
              </a:ext>
            </a:extLst>
          </p:cNvPr>
          <p:cNvSpPr txBox="1"/>
          <p:nvPr/>
        </p:nvSpPr>
        <p:spPr>
          <a:xfrm>
            <a:off x="7717970" y="57151"/>
            <a:ext cx="4382861" cy="4293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t>By using the SARIMAX code, we predicted the Values of sales for 2023 and 2024. </a:t>
            </a:r>
          </a:p>
          <a:p>
            <a:endParaRPr lang="en-US" sz="2100"/>
          </a:p>
          <a:p>
            <a:r>
              <a:rPr lang="en-US" sz="2100"/>
              <a:t>In This SARIMA process, We Find the Moving Average of the Data, then find the Seasonality component, Find the Trend component, Then Average Both Seasonality and Trend components for respective Month Variable, with this ST, we remove seasonality of the data which then use to predict the future values</a:t>
            </a:r>
          </a:p>
        </p:txBody>
      </p:sp>
    </p:spTree>
    <p:extLst>
      <p:ext uri="{BB962C8B-B14F-4D97-AF65-F5344CB8AC3E}">
        <p14:creationId xmlns:p14="http://schemas.microsoft.com/office/powerpoint/2010/main" val="4200985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3">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40D747-B4E1-2964-9B98-02CC8C942353}"/>
              </a:ext>
            </a:extLst>
          </p:cNvPr>
          <p:cNvSpPr>
            <a:spLocks noGrp="1"/>
          </p:cNvSpPr>
          <p:nvPr>
            <p:ph type="title"/>
          </p:nvPr>
        </p:nvSpPr>
        <p:spPr>
          <a:xfrm>
            <a:off x="517870" y="976160"/>
            <a:ext cx="6144230" cy="1934172"/>
          </a:xfrm>
        </p:spPr>
        <p:txBody>
          <a:bodyPr vert="horz" lIns="91440" tIns="45720" rIns="91440" bIns="45720" rtlCol="0" anchor="t">
            <a:normAutofit/>
          </a:bodyPr>
          <a:lstStyle/>
          <a:p>
            <a:r>
              <a:rPr lang="en-US" sz="5400"/>
              <a:t>PRODUCT ATTRIBUTES</a:t>
            </a:r>
          </a:p>
        </p:txBody>
      </p:sp>
      <p:sp>
        <p:nvSpPr>
          <p:cNvPr id="27" name="Rectangle 1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80EBECD-3F46-1659-F9CB-4E1962F02C42}"/>
              </a:ext>
            </a:extLst>
          </p:cNvPr>
          <p:cNvSpPr>
            <a:spLocks noGrp="1"/>
          </p:cNvSpPr>
          <p:nvPr>
            <p:ph type="body" sz="half" idx="2"/>
          </p:nvPr>
        </p:nvSpPr>
        <p:spPr>
          <a:xfrm>
            <a:off x="517869" y="3172570"/>
            <a:ext cx="6126480" cy="3016294"/>
          </a:xfrm>
        </p:spPr>
        <p:txBody>
          <a:bodyPr vert="horz" lIns="91440" tIns="45720" rIns="91440" bIns="45720" rtlCol="0">
            <a:normAutofit/>
          </a:bodyPr>
          <a:lstStyle/>
          <a:p>
            <a:r>
              <a:rPr lang="en-US" sz="2000" i="0"/>
              <a:t>We performed k-means clustering on the table spreads data. From the 6 clusters we chose the cluster that had the highest average sales</a:t>
            </a:r>
            <a:endParaRPr lang="en-US" sz="2000"/>
          </a:p>
        </p:txBody>
      </p:sp>
      <p:pic>
        <p:nvPicPr>
          <p:cNvPr id="5" name="Picture 5" descr="Chart, waterfall chart&#10;&#10;Description automatically generated">
            <a:extLst>
              <a:ext uri="{FF2B5EF4-FFF2-40B4-BE49-F238E27FC236}">
                <a16:creationId xmlns:a16="http://schemas.microsoft.com/office/drawing/2014/main" id="{F1F8F133-AB26-C177-0916-959A2DCD0F22}"/>
              </a:ext>
            </a:extLst>
          </p:cNvPr>
          <p:cNvPicPr>
            <a:picLocks noGrp="1" noChangeAspect="1"/>
          </p:cNvPicPr>
          <p:nvPr>
            <p:ph idx="1"/>
          </p:nvPr>
        </p:nvPicPr>
        <p:blipFill rotWithShape="1">
          <a:blip r:embed="rId2"/>
          <a:srcRect l="1051" r="16271" b="2"/>
          <a:stretch/>
        </p:blipFill>
        <p:spPr>
          <a:xfrm>
            <a:off x="6669455" y="812150"/>
            <a:ext cx="4236586" cy="5733901"/>
          </a:xfrm>
          <a:prstGeom prst="rect">
            <a:avLst/>
          </a:prstGeom>
        </p:spPr>
      </p:pic>
    </p:spTree>
    <p:extLst>
      <p:ext uri="{BB962C8B-B14F-4D97-AF65-F5344CB8AC3E}">
        <p14:creationId xmlns:p14="http://schemas.microsoft.com/office/powerpoint/2010/main" val="101978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B5E8-A6C2-EEE3-D80D-DCEAA3170711}"/>
              </a:ext>
            </a:extLst>
          </p:cNvPr>
          <p:cNvSpPr>
            <a:spLocks noGrp="1"/>
          </p:cNvSpPr>
          <p:nvPr>
            <p:ph type="title"/>
          </p:nvPr>
        </p:nvSpPr>
        <p:spPr/>
        <p:txBody>
          <a:bodyPr/>
          <a:lstStyle/>
          <a:p>
            <a:r>
              <a:rPr lang="en-US" dirty="0"/>
              <a:t>KEY FINDINGS</a:t>
            </a:r>
          </a:p>
        </p:txBody>
      </p:sp>
      <p:graphicFrame>
        <p:nvGraphicFramePr>
          <p:cNvPr id="6" name="Content Placeholder 2">
            <a:extLst>
              <a:ext uri="{FF2B5EF4-FFF2-40B4-BE49-F238E27FC236}">
                <a16:creationId xmlns:a16="http://schemas.microsoft.com/office/drawing/2014/main" id="{0F870502-F334-51B7-E41F-9BB218D92080}"/>
              </a:ext>
            </a:extLst>
          </p:cNvPr>
          <p:cNvGraphicFramePr>
            <a:graphicFrameLocks noGrp="1"/>
          </p:cNvGraphicFramePr>
          <p:nvPr>
            <p:ph idx="1"/>
            <p:extLst>
              <p:ext uri="{D42A27DB-BD31-4B8C-83A1-F6EECF244321}">
                <p14:modId xmlns:p14="http://schemas.microsoft.com/office/powerpoint/2010/main" val="56167889"/>
              </p:ext>
            </p:extLst>
          </p:nvPr>
        </p:nvGraphicFramePr>
        <p:xfrm>
          <a:off x="648723" y="1632315"/>
          <a:ext cx="10478212" cy="4896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3697DAA6-6682-3B3F-E6E1-797E34EA570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8951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3">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40D747-B4E1-2964-9B98-02CC8C942353}"/>
              </a:ext>
            </a:extLst>
          </p:cNvPr>
          <p:cNvSpPr>
            <a:spLocks noGrp="1"/>
          </p:cNvSpPr>
          <p:nvPr>
            <p:ph type="title"/>
          </p:nvPr>
        </p:nvSpPr>
        <p:spPr>
          <a:xfrm>
            <a:off x="517870" y="976160"/>
            <a:ext cx="6144230" cy="1934172"/>
          </a:xfrm>
        </p:spPr>
        <p:txBody>
          <a:bodyPr vert="horz" lIns="91440" tIns="45720" rIns="91440" bIns="45720" rtlCol="0" anchor="t">
            <a:normAutofit/>
          </a:bodyPr>
          <a:lstStyle/>
          <a:p>
            <a:r>
              <a:rPr lang="en-US" sz="5400"/>
              <a:t>PRODUCT ATTRIBUTES</a:t>
            </a:r>
          </a:p>
        </p:txBody>
      </p:sp>
      <p:sp>
        <p:nvSpPr>
          <p:cNvPr id="27" name="Rectangle 1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80EBECD-3F46-1659-F9CB-4E1962F02C42}"/>
              </a:ext>
            </a:extLst>
          </p:cNvPr>
          <p:cNvSpPr>
            <a:spLocks noGrp="1"/>
          </p:cNvSpPr>
          <p:nvPr>
            <p:ph type="body" sz="half" idx="2"/>
          </p:nvPr>
        </p:nvSpPr>
        <p:spPr>
          <a:xfrm>
            <a:off x="517869" y="3172570"/>
            <a:ext cx="6126480" cy="3016294"/>
          </a:xfrm>
        </p:spPr>
        <p:txBody>
          <a:bodyPr vert="horz" lIns="91440" tIns="45720" rIns="91440" bIns="45720" rtlCol="0" anchor="t">
            <a:normAutofit/>
          </a:bodyPr>
          <a:lstStyle/>
          <a:p>
            <a:r>
              <a:rPr lang="en-US" sz="2000" i="0" dirty="0">
                <a:ea typeface="+mn-lt"/>
                <a:cs typeface="+mn-lt"/>
              </a:rPr>
              <a:t>Products in Stick form, 16 ounces have the highest sales in the cluster and contribute positively to sales.</a:t>
            </a:r>
            <a:endParaRPr lang="en-US" dirty="0"/>
          </a:p>
          <a:p>
            <a:endParaRPr lang="en-US" sz="2000" i="0" dirty="0"/>
          </a:p>
        </p:txBody>
      </p:sp>
      <p:pic>
        <p:nvPicPr>
          <p:cNvPr id="7" name="Picture 7" descr="Chart&#10;&#10;Description automatically generated">
            <a:extLst>
              <a:ext uri="{FF2B5EF4-FFF2-40B4-BE49-F238E27FC236}">
                <a16:creationId xmlns:a16="http://schemas.microsoft.com/office/drawing/2014/main" id="{EF270302-07E4-E2AC-D256-EC79AC0EBE40}"/>
              </a:ext>
            </a:extLst>
          </p:cNvPr>
          <p:cNvPicPr>
            <a:picLocks noGrp="1" noChangeAspect="1"/>
          </p:cNvPicPr>
          <p:nvPr>
            <p:ph idx="1"/>
          </p:nvPr>
        </p:nvPicPr>
        <p:blipFill>
          <a:blip r:embed="rId2"/>
          <a:stretch>
            <a:fillRect/>
          </a:stretch>
        </p:blipFill>
        <p:spPr>
          <a:xfrm>
            <a:off x="7455985" y="587582"/>
            <a:ext cx="4076700" cy="3200400"/>
          </a:xfrm>
        </p:spPr>
      </p:pic>
      <p:pic>
        <p:nvPicPr>
          <p:cNvPr id="8" name="Picture 8" descr="Chart, sunburst chart&#10;&#10;Description automatically generated">
            <a:extLst>
              <a:ext uri="{FF2B5EF4-FFF2-40B4-BE49-F238E27FC236}">
                <a16:creationId xmlns:a16="http://schemas.microsoft.com/office/drawing/2014/main" id="{62931497-A77E-BB24-EE3A-6C1511D0EEF1}"/>
              </a:ext>
            </a:extLst>
          </p:cNvPr>
          <p:cNvPicPr>
            <a:picLocks noChangeAspect="1"/>
          </p:cNvPicPr>
          <p:nvPr/>
        </p:nvPicPr>
        <p:blipFill>
          <a:blip r:embed="rId3"/>
          <a:stretch>
            <a:fillRect/>
          </a:stretch>
        </p:blipFill>
        <p:spPr>
          <a:xfrm>
            <a:off x="7366451" y="3865489"/>
            <a:ext cx="4169941" cy="2930680"/>
          </a:xfrm>
          <a:prstGeom prst="rect">
            <a:avLst/>
          </a:prstGeom>
        </p:spPr>
      </p:pic>
    </p:spTree>
    <p:extLst>
      <p:ext uri="{BB962C8B-B14F-4D97-AF65-F5344CB8AC3E}">
        <p14:creationId xmlns:p14="http://schemas.microsoft.com/office/powerpoint/2010/main" val="231241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B5E8-A6C2-EEE3-D80D-DCEAA3170711}"/>
              </a:ext>
            </a:extLst>
          </p:cNvPr>
          <p:cNvSpPr>
            <a:spLocks noGrp="1"/>
          </p:cNvSpPr>
          <p:nvPr>
            <p:ph type="title"/>
          </p:nvPr>
        </p:nvSpPr>
        <p:spPr>
          <a:xfrm>
            <a:off x="517870" y="989613"/>
            <a:ext cx="5805359" cy="2259436"/>
          </a:xfrm>
        </p:spPr>
        <p:txBody>
          <a:bodyPr/>
          <a:lstStyle/>
          <a:p>
            <a:r>
              <a:rPr lang="en-US" dirty="0"/>
              <a:t>RECOMMENDATIONS</a:t>
            </a:r>
          </a:p>
        </p:txBody>
      </p:sp>
      <p:graphicFrame>
        <p:nvGraphicFramePr>
          <p:cNvPr id="16" name="Content Placeholder 2">
            <a:extLst>
              <a:ext uri="{FF2B5EF4-FFF2-40B4-BE49-F238E27FC236}">
                <a16:creationId xmlns:a16="http://schemas.microsoft.com/office/drawing/2014/main" id="{2E528F3E-60C9-F593-C6A0-CACD2645866D}"/>
              </a:ext>
            </a:extLst>
          </p:cNvPr>
          <p:cNvGraphicFramePr>
            <a:graphicFrameLocks noGrp="1"/>
          </p:cNvGraphicFramePr>
          <p:nvPr>
            <p:ph idx="1"/>
            <p:extLst>
              <p:ext uri="{D42A27DB-BD31-4B8C-83A1-F6EECF244321}">
                <p14:modId xmlns:p14="http://schemas.microsoft.com/office/powerpoint/2010/main" val="2238815652"/>
              </p:ext>
            </p:extLst>
          </p:nvPr>
        </p:nvGraphicFramePr>
        <p:xfrm>
          <a:off x="669241" y="1715806"/>
          <a:ext cx="10859212"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3697DAA6-6682-3B3F-E6E1-797E34EA570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2242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E530-C193-B087-E45B-FCDEC5E3141E}"/>
              </a:ext>
            </a:extLst>
          </p:cNvPr>
          <p:cNvSpPr>
            <a:spLocks noGrp="1"/>
          </p:cNvSpPr>
          <p:nvPr>
            <p:ph type="title"/>
          </p:nvPr>
        </p:nvSpPr>
        <p:spPr/>
        <p:txBody>
          <a:bodyPr/>
          <a:lstStyle/>
          <a:p>
            <a:r>
              <a:rPr lang="en-US"/>
              <a:t>CONTENTS</a:t>
            </a:r>
          </a:p>
        </p:txBody>
      </p:sp>
      <p:graphicFrame>
        <p:nvGraphicFramePr>
          <p:cNvPr id="6" name="Content Placeholder 2">
            <a:extLst>
              <a:ext uri="{FF2B5EF4-FFF2-40B4-BE49-F238E27FC236}">
                <a16:creationId xmlns:a16="http://schemas.microsoft.com/office/drawing/2014/main" id="{D6E4DB39-7DF2-4B44-AF54-2558FCFE8D3B}"/>
              </a:ext>
            </a:extLst>
          </p:cNvPr>
          <p:cNvGraphicFramePr>
            <a:graphicFrameLocks noGrp="1"/>
          </p:cNvGraphicFramePr>
          <p:nvPr>
            <p:ph idx="1"/>
            <p:extLst>
              <p:ext uri="{D42A27DB-BD31-4B8C-83A1-F6EECF244321}">
                <p14:modId xmlns:p14="http://schemas.microsoft.com/office/powerpoint/2010/main" val="359036549"/>
              </p:ext>
            </p:extLst>
          </p:nvPr>
        </p:nvGraphicFramePr>
        <p:xfrm>
          <a:off x="6653182" y="987423"/>
          <a:ext cx="5020948"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9064CCEC-6B5F-8153-C5EF-49BEA194676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7797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A2CD-71E5-75A0-406D-11486C8F7547}"/>
              </a:ext>
            </a:extLst>
          </p:cNvPr>
          <p:cNvSpPr>
            <a:spLocks noGrp="1"/>
          </p:cNvSpPr>
          <p:nvPr>
            <p:ph type="title"/>
          </p:nvPr>
        </p:nvSpPr>
        <p:spPr/>
        <p:txBody>
          <a:bodyPr/>
          <a:lstStyle/>
          <a:p>
            <a:r>
              <a:rPr lang="en-US"/>
              <a:t>MARKET RESEARCH AND STATS</a:t>
            </a:r>
          </a:p>
        </p:txBody>
      </p:sp>
      <p:graphicFrame>
        <p:nvGraphicFramePr>
          <p:cNvPr id="12" name="Content Placeholder 2">
            <a:extLst>
              <a:ext uri="{FF2B5EF4-FFF2-40B4-BE49-F238E27FC236}">
                <a16:creationId xmlns:a16="http://schemas.microsoft.com/office/drawing/2014/main" id="{BABFD53F-2AD1-F212-B161-2C3F8DBFD960}"/>
              </a:ext>
            </a:extLst>
          </p:cNvPr>
          <p:cNvGraphicFramePr>
            <a:graphicFrameLocks noGrp="1"/>
          </p:cNvGraphicFramePr>
          <p:nvPr>
            <p:ph idx="1"/>
            <p:extLst>
              <p:ext uri="{D42A27DB-BD31-4B8C-83A1-F6EECF244321}">
                <p14:modId xmlns:p14="http://schemas.microsoft.com/office/powerpoint/2010/main" val="2708780320"/>
              </p:ext>
            </p:extLst>
          </p:nvPr>
        </p:nvGraphicFramePr>
        <p:xfrm>
          <a:off x="5974526" y="892173"/>
          <a:ext cx="5687696" cy="5516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6AC1C9A-6B50-EF57-F61E-0EDBC6381F4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058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B283-3BEC-1F9B-E401-2F9706723D15}"/>
              </a:ext>
            </a:extLst>
          </p:cNvPr>
          <p:cNvSpPr>
            <a:spLocks noGrp="1"/>
          </p:cNvSpPr>
          <p:nvPr>
            <p:ph type="title"/>
          </p:nvPr>
        </p:nvSpPr>
        <p:spPr/>
        <p:txBody>
          <a:bodyPr/>
          <a:lstStyle/>
          <a:p>
            <a:r>
              <a:rPr lang="en-US"/>
              <a:t>KEY QUESTIONS</a:t>
            </a:r>
          </a:p>
        </p:txBody>
      </p:sp>
      <p:graphicFrame>
        <p:nvGraphicFramePr>
          <p:cNvPr id="14" name="Content Placeholder 2">
            <a:extLst>
              <a:ext uri="{FF2B5EF4-FFF2-40B4-BE49-F238E27FC236}">
                <a16:creationId xmlns:a16="http://schemas.microsoft.com/office/drawing/2014/main" id="{AD7571A7-1205-D492-26CA-BADF736CBC96}"/>
              </a:ext>
            </a:extLst>
          </p:cNvPr>
          <p:cNvGraphicFramePr>
            <a:graphicFrameLocks noGrp="1"/>
          </p:cNvGraphicFramePr>
          <p:nvPr>
            <p:ph idx="1"/>
            <p:extLst>
              <p:ext uri="{D42A27DB-BD31-4B8C-83A1-F6EECF244321}">
                <p14:modId xmlns:p14="http://schemas.microsoft.com/office/powerpoint/2010/main" val="4041351976"/>
              </p:ext>
            </p:extLst>
          </p:nvPr>
        </p:nvGraphicFramePr>
        <p:xfrm>
          <a:off x="45214" y="1535112"/>
          <a:ext cx="12150409" cy="5099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DB4BD231-B05A-6EA1-92B5-A68440CE14C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76294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2" name="Rectangle 16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34AAD-202F-E3A9-ADE6-B506A720F7D6}"/>
              </a:ext>
            </a:extLst>
          </p:cNvPr>
          <p:cNvSpPr>
            <a:spLocks noGrp="1"/>
          </p:cNvSpPr>
          <p:nvPr>
            <p:ph type="title"/>
          </p:nvPr>
        </p:nvSpPr>
        <p:spPr>
          <a:xfrm>
            <a:off x="517870" y="976160"/>
            <a:ext cx="5021183" cy="1934172"/>
          </a:xfrm>
        </p:spPr>
        <p:txBody>
          <a:bodyPr vert="horz" lIns="91440" tIns="45720" rIns="91440" bIns="45720" rtlCol="0" anchor="t">
            <a:normAutofit/>
          </a:bodyPr>
          <a:lstStyle/>
          <a:p>
            <a:r>
              <a:rPr lang="en-US" sz="5400"/>
              <a:t>COMPETITORS</a:t>
            </a:r>
          </a:p>
        </p:txBody>
      </p:sp>
      <p:sp>
        <p:nvSpPr>
          <p:cNvPr id="164" name="Rectangle 16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9191A26-29D3-53BD-4105-BD52693BD5E7}"/>
              </a:ext>
            </a:extLst>
          </p:cNvPr>
          <p:cNvSpPr>
            <a:spLocks noGrp="1"/>
          </p:cNvSpPr>
          <p:nvPr>
            <p:ph type="body" sz="half" idx="2"/>
          </p:nvPr>
        </p:nvSpPr>
        <p:spPr>
          <a:xfrm>
            <a:off x="577400" y="2255789"/>
            <a:ext cx="3778372" cy="3540169"/>
          </a:xfrm>
        </p:spPr>
        <p:txBody>
          <a:bodyPr vert="horz" lIns="91440" tIns="45720" rIns="91440" bIns="45720" rtlCol="0" anchor="t">
            <a:normAutofit fontScale="85000" lnSpcReduction="20000"/>
          </a:bodyPr>
          <a:lstStyle/>
          <a:p>
            <a:pPr>
              <a:lnSpc>
                <a:spcPct val="100000"/>
              </a:lnSpc>
            </a:pPr>
            <a:r>
              <a:rPr lang="en-US" sz="1900" i="0"/>
              <a:t>Brands </a:t>
            </a:r>
            <a:r>
              <a:rPr lang="en-US" sz="1900" b="1" i="0"/>
              <a:t>like Lodge, Primal, and La </a:t>
            </a:r>
            <a:r>
              <a:rPr lang="en-US" sz="1900" b="1" i="0" err="1"/>
              <a:t>Tourangelle</a:t>
            </a:r>
            <a:r>
              <a:rPr lang="en-US" sz="1900" i="0"/>
              <a:t> have established a </a:t>
            </a:r>
            <a:r>
              <a:rPr lang="en-US" sz="1900" b="1" i="0"/>
              <a:t>loyal customer base with high conversion rates</a:t>
            </a:r>
            <a:r>
              <a:rPr lang="en-US" sz="1900" i="0"/>
              <a:t>. </a:t>
            </a:r>
            <a:endParaRPr lang="en-US" sz="1900"/>
          </a:p>
          <a:p>
            <a:pPr>
              <a:lnSpc>
                <a:spcPct val="100000"/>
              </a:lnSpc>
            </a:pPr>
            <a:endParaRPr lang="en-US" sz="1900" i="0"/>
          </a:p>
          <a:p>
            <a:pPr>
              <a:lnSpc>
                <a:spcPct val="100000"/>
              </a:lnSpc>
            </a:pPr>
            <a:r>
              <a:rPr lang="en-US" sz="1900" i="0"/>
              <a:t>Brands like </a:t>
            </a:r>
            <a:r>
              <a:rPr lang="en-US" sz="1900" b="1" i="0"/>
              <a:t>Private Label, Mazola, PAM, and Crisco</a:t>
            </a:r>
            <a:r>
              <a:rPr lang="en-US" sz="1900" i="0"/>
              <a:t> have </a:t>
            </a:r>
            <a:r>
              <a:rPr lang="en-US" sz="1900" b="1" i="0"/>
              <a:t>high Sales</a:t>
            </a:r>
            <a:r>
              <a:rPr lang="en-US" sz="1900" i="0"/>
              <a:t>.</a:t>
            </a:r>
            <a:endParaRPr lang="en-US" sz="1900"/>
          </a:p>
          <a:p>
            <a:pPr>
              <a:lnSpc>
                <a:spcPct val="100000"/>
              </a:lnSpc>
            </a:pPr>
            <a:endParaRPr lang="en-US" sz="1900" i="0"/>
          </a:p>
          <a:p>
            <a:pPr>
              <a:lnSpc>
                <a:spcPct val="100000"/>
              </a:lnSpc>
            </a:pPr>
            <a:r>
              <a:rPr lang="en-US" sz="1900" i="0"/>
              <a:t>Competitor analysis can help identify gaps in the market, potential threats, and opportunities for growth, and provide insights into customer behavior, industry trends, and best practices in the market. </a:t>
            </a:r>
            <a:endParaRPr lang="en-US" sz="1900"/>
          </a:p>
          <a:p>
            <a:pPr>
              <a:lnSpc>
                <a:spcPct val="100000"/>
              </a:lnSpc>
            </a:pPr>
            <a:endParaRPr lang="en-US" sz="1900"/>
          </a:p>
        </p:txBody>
      </p:sp>
      <p:pic>
        <p:nvPicPr>
          <p:cNvPr id="6" name="Picture 6" descr="Chart, scatter chart&#10;&#10;Description automatically generated">
            <a:extLst>
              <a:ext uri="{FF2B5EF4-FFF2-40B4-BE49-F238E27FC236}">
                <a16:creationId xmlns:a16="http://schemas.microsoft.com/office/drawing/2014/main" id="{1D4AAA62-8DE8-1364-7C98-F2310F7E8BAF}"/>
              </a:ext>
            </a:extLst>
          </p:cNvPr>
          <p:cNvPicPr>
            <a:picLocks noChangeAspect="1"/>
          </p:cNvPicPr>
          <p:nvPr/>
        </p:nvPicPr>
        <p:blipFill>
          <a:blip r:embed="rId2"/>
          <a:stretch>
            <a:fillRect/>
          </a:stretch>
        </p:blipFill>
        <p:spPr>
          <a:xfrm>
            <a:off x="4565373" y="1788465"/>
            <a:ext cx="3496072" cy="4734289"/>
          </a:xfrm>
          <a:prstGeom prst="rect">
            <a:avLst/>
          </a:prstGeom>
        </p:spPr>
      </p:pic>
      <p:pic>
        <p:nvPicPr>
          <p:cNvPr id="5" name="Picture 5" descr="Chart, scatter chart&#10;&#10;Description automatically generated">
            <a:extLst>
              <a:ext uri="{FF2B5EF4-FFF2-40B4-BE49-F238E27FC236}">
                <a16:creationId xmlns:a16="http://schemas.microsoft.com/office/drawing/2014/main" id="{93710582-2001-44CA-C6BA-24B2F7AB2BD2}"/>
              </a:ext>
            </a:extLst>
          </p:cNvPr>
          <p:cNvPicPr>
            <a:picLocks noGrp="1" noChangeAspect="1"/>
          </p:cNvPicPr>
          <p:nvPr>
            <p:ph idx="1"/>
          </p:nvPr>
        </p:nvPicPr>
        <p:blipFill>
          <a:blip r:embed="rId3"/>
          <a:stretch>
            <a:fillRect/>
          </a:stretch>
        </p:blipFill>
        <p:spPr>
          <a:xfrm>
            <a:off x="8218320" y="1794320"/>
            <a:ext cx="3822084" cy="4739823"/>
          </a:xfrm>
          <a:prstGeom prst="rect">
            <a:avLst/>
          </a:prstGeom>
        </p:spPr>
      </p:pic>
      <p:sp>
        <p:nvSpPr>
          <p:cNvPr id="3" name="TextBox 2">
            <a:extLst>
              <a:ext uri="{FF2B5EF4-FFF2-40B4-BE49-F238E27FC236}">
                <a16:creationId xmlns:a16="http://schemas.microsoft.com/office/drawing/2014/main" id="{965FE195-C33D-B241-4E51-954B62EC3883}"/>
              </a:ext>
            </a:extLst>
          </p:cNvPr>
          <p:cNvSpPr txBox="1"/>
          <p:nvPr/>
        </p:nvSpPr>
        <p:spPr>
          <a:xfrm>
            <a:off x="5613796" y="1535907"/>
            <a:ext cx="20835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SALES BASED COMPETITORS</a:t>
            </a:r>
          </a:p>
        </p:txBody>
      </p:sp>
      <p:sp>
        <p:nvSpPr>
          <p:cNvPr id="7" name="TextBox 6">
            <a:extLst>
              <a:ext uri="{FF2B5EF4-FFF2-40B4-BE49-F238E27FC236}">
                <a16:creationId xmlns:a16="http://schemas.microsoft.com/office/drawing/2014/main" id="{177FFFDC-6848-A0E4-96CF-A9B27510E2B2}"/>
              </a:ext>
            </a:extLst>
          </p:cNvPr>
          <p:cNvSpPr txBox="1"/>
          <p:nvPr/>
        </p:nvSpPr>
        <p:spPr>
          <a:xfrm>
            <a:off x="9280921" y="1535906"/>
            <a:ext cx="20835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LOYALTY BASED COMPETITORS</a:t>
            </a:r>
          </a:p>
        </p:txBody>
      </p:sp>
    </p:spTree>
    <p:extLst>
      <p:ext uri="{BB962C8B-B14F-4D97-AF65-F5344CB8AC3E}">
        <p14:creationId xmlns:p14="http://schemas.microsoft.com/office/powerpoint/2010/main" val="178974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8ECC2-F26A-5244-83EF-8C734983757E}"/>
              </a:ext>
            </a:extLst>
          </p:cNvPr>
          <p:cNvSpPr>
            <a:spLocks noGrp="1"/>
          </p:cNvSpPr>
          <p:nvPr>
            <p:ph type="title"/>
          </p:nvPr>
        </p:nvSpPr>
        <p:spPr>
          <a:xfrm>
            <a:off x="6652947" y="976160"/>
            <a:ext cx="5021183" cy="1934172"/>
          </a:xfrm>
        </p:spPr>
        <p:txBody>
          <a:bodyPr vert="horz" lIns="91440" tIns="45720" rIns="91440" bIns="45720" rtlCol="0" anchor="t">
            <a:normAutofit/>
          </a:bodyPr>
          <a:lstStyle/>
          <a:p>
            <a:r>
              <a:rPr lang="en-US" sz="5000"/>
              <a:t>DEMOGRAPHIC</a:t>
            </a:r>
          </a:p>
        </p:txBody>
      </p:sp>
      <p:sp>
        <p:nvSpPr>
          <p:cNvPr id="14" name="Rectangle 13">
            <a:extLst>
              <a:ext uri="{FF2B5EF4-FFF2-40B4-BE49-F238E27FC236}">
                <a16:creationId xmlns:a16="http://schemas.microsoft.com/office/drawing/2014/main" id="{C1F1676C-F2A4-4F2A-95E0-0AAB69957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FE55840-2DD2-C45F-173F-88E05D40B7E4}"/>
              </a:ext>
            </a:extLst>
          </p:cNvPr>
          <p:cNvPicPr>
            <a:picLocks noGrp="1" noChangeAspect="1"/>
          </p:cNvPicPr>
          <p:nvPr>
            <p:ph idx="1"/>
          </p:nvPr>
        </p:nvPicPr>
        <p:blipFill>
          <a:blip r:embed="rId2"/>
          <a:stretch>
            <a:fillRect/>
          </a:stretch>
        </p:blipFill>
        <p:spPr>
          <a:xfrm>
            <a:off x="576990" y="502588"/>
            <a:ext cx="5110393" cy="5684411"/>
          </a:xfrm>
          <a:prstGeom prst="rect">
            <a:avLst/>
          </a:prstGeom>
        </p:spPr>
      </p:pic>
      <p:sp>
        <p:nvSpPr>
          <p:cNvPr id="4" name="Text Placeholder 3">
            <a:extLst>
              <a:ext uri="{FF2B5EF4-FFF2-40B4-BE49-F238E27FC236}">
                <a16:creationId xmlns:a16="http://schemas.microsoft.com/office/drawing/2014/main" id="{A2A34237-C45E-44A8-7104-D558B8CBBD96}"/>
              </a:ext>
            </a:extLst>
          </p:cNvPr>
          <p:cNvSpPr>
            <a:spLocks noGrp="1"/>
          </p:cNvSpPr>
          <p:nvPr>
            <p:ph type="body" sz="half" idx="2"/>
          </p:nvPr>
        </p:nvSpPr>
        <p:spPr>
          <a:xfrm>
            <a:off x="6652947" y="3172570"/>
            <a:ext cx="4945183" cy="3016294"/>
          </a:xfrm>
        </p:spPr>
        <p:txBody>
          <a:bodyPr vert="horz" lIns="91440" tIns="45720" rIns="91440" bIns="45720" rtlCol="0" anchor="t">
            <a:normAutofit/>
          </a:bodyPr>
          <a:lstStyle/>
          <a:p>
            <a:pPr marL="342900" indent="-342900">
              <a:buChar char="•"/>
            </a:pPr>
            <a:r>
              <a:rPr lang="en-US" sz="2000" i="0"/>
              <a:t>Employed </a:t>
            </a:r>
            <a:r>
              <a:rPr lang="en-US" sz="2000" i="0" err="1"/>
              <a:t>XGBoost</a:t>
            </a:r>
            <a:r>
              <a:rPr lang="en-US" sz="2000" i="0"/>
              <a:t> based feature selection method for analyzing demographic data</a:t>
            </a:r>
            <a:endParaRPr lang="en-US" sz="2000"/>
          </a:p>
          <a:p>
            <a:pPr marL="342900" indent="-342900">
              <a:buChar char="•"/>
            </a:pPr>
            <a:r>
              <a:rPr lang="en-US" sz="2000" i="0"/>
              <a:t>The largest user group/ buyers for table ads and its substitution categories like cooking sprays and cooking oils are the </a:t>
            </a:r>
            <a:r>
              <a:rPr lang="en-US" sz="2000" b="1" i="0"/>
              <a:t>middle-class females who are either housewives or retired</a:t>
            </a:r>
            <a:r>
              <a:rPr lang="en-US" sz="2000" i="0"/>
              <a:t>. </a:t>
            </a:r>
            <a:endParaRPr lang="en-US" sz="2000"/>
          </a:p>
          <a:p>
            <a:endParaRPr lang="en-US" sz="2000"/>
          </a:p>
        </p:txBody>
      </p:sp>
      <p:sp>
        <p:nvSpPr>
          <p:cNvPr id="16" name="Rectangle 15">
            <a:extLst>
              <a:ext uri="{FF2B5EF4-FFF2-40B4-BE49-F238E27FC236}">
                <a16:creationId xmlns:a16="http://schemas.microsoft.com/office/drawing/2014/main" id="{9322A652-16AB-4D19-AA9B-F65C1123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30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63CE-E4EF-430E-98A8-D2C815D383B7}"/>
              </a:ext>
            </a:extLst>
          </p:cNvPr>
          <p:cNvSpPr>
            <a:spLocks noGrp="1"/>
          </p:cNvSpPr>
          <p:nvPr>
            <p:ph type="title"/>
          </p:nvPr>
        </p:nvSpPr>
        <p:spPr/>
        <p:txBody>
          <a:bodyPr/>
          <a:lstStyle/>
          <a:p>
            <a:r>
              <a:rPr lang="en-US"/>
              <a:t>REGRESSION</a:t>
            </a:r>
          </a:p>
        </p:txBody>
      </p:sp>
      <p:sp>
        <p:nvSpPr>
          <p:cNvPr id="3" name="Content Placeholder 2">
            <a:extLst>
              <a:ext uri="{FF2B5EF4-FFF2-40B4-BE49-F238E27FC236}">
                <a16:creationId xmlns:a16="http://schemas.microsoft.com/office/drawing/2014/main" id="{6CE79B5A-524F-667D-24FB-D5B584CB0016}"/>
              </a:ext>
            </a:extLst>
          </p:cNvPr>
          <p:cNvSpPr>
            <a:spLocks noGrp="1"/>
          </p:cNvSpPr>
          <p:nvPr>
            <p:ph idx="1"/>
          </p:nvPr>
        </p:nvSpPr>
        <p:spPr>
          <a:xfrm>
            <a:off x="879933" y="2033823"/>
            <a:ext cx="10220711" cy="4870457"/>
          </a:xfrm>
        </p:spPr>
        <p:txBody>
          <a:bodyPr vert="horz" lIns="91440" tIns="45720" rIns="91440" bIns="45720" rtlCol="0" anchor="t">
            <a:normAutofit/>
          </a:bodyPr>
          <a:lstStyle/>
          <a:p>
            <a:pPr>
              <a:lnSpc>
                <a:spcPct val="150000"/>
              </a:lnSpc>
            </a:pPr>
            <a:endParaRPr lang="en-US"/>
          </a:p>
          <a:p>
            <a:pPr>
              <a:lnSpc>
                <a:spcPct val="150000"/>
              </a:lnSpc>
            </a:pPr>
            <a:r>
              <a:rPr lang="en-US" dirty="0"/>
              <a:t>Sales forecasting can use both regression analysis and time series analysis techniques, depending on the nature of the sales data and business needs.</a:t>
            </a:r>
          </a:p>
          <a:p>
            <a:pPr>
              <a:lnSpc>
                <a:spcPct val="150000"/>
              </a:lnSpc>
            </a:pPr>
            <a:endParaRPr lang="en-US"/>
          </a:p>
          <a:p>
            <a:pPr>
              <a:lnSpc>
                <a:spcPct val="150000"/>
              </a:lnSpc>
            </a:pPr>
            <a:r>
              <a:rPr lang="en-US" dirty="0"/>
              <a:t>Combining these techniques can result in a more accurate and comprehensive sales forecast by analyzing the relationship between sales and various factors and identifying patterns and trends in historical sales data.</a:t>
            </a:r>
          </a:p>
        </p:txBody>
      </p:sp>
    </p:spTree>
    <p:extLst>
      <p:ext uri="{BB962C8B-B14F-4D97-AF65-F5344CB8AC3E}">
        <p14:creationId xmlns:p14="http://schemas.microsoft.com/office/powerpoint/2010/main" val="3117194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163CE-E4EF-430E-98A8-D2C815D383B7}"/>
              </a:ext>
            </a:extLst>
          </p:cNvPr>
          <p:cNvSpPr>
            <a:spLocks noGrp="1"/>
          </p:cNvSpPr>
          <p:nvPr>
            <p:ph type="title"/>
          </p:nvPr>
        </p:nvSpPr>
        <p:spPr>
          <a:xfrm>
            <a:off x="517868" y="976160"/>
            <a:ext cx="6144231" cy="1934172"/>
          </a:xfrm>
        </p:spPr>
        <p:txBody>
          <a:bodyPr vert="horz" lIns="91440" tIns="45720" rIns="91440" bIns="45720" rtlCol="0" anchor="t">
            <a:normAutofit/>
          </a:bodyPr>
          <a:lstStyle/>
          <a:p>
            <a:r>
              <a:rPr lang="en-US" sz="5400"/>
              <a:t>REGRESSION</a:t>
            </a:r>
          </a:p>
        </p:txBody>
      </p:sp>
      <p:sp>
        <p:nvSpPr>
          <p:cNvPr id="19" name="Rectangle 1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Text&#10;&#10;Description automatically generated">
            <a:extLst>
              <a:ext uri="{FF2B5EF4-FFF2-40B4-BE49-F238E27FC236}">
                <a16:creationId xmlns:a16="http://schemas.microsoft.com/office/drawing/2014/main" id="{7E522C48-6B8A-2D97-7B27-2616CD796BE5}"/>
              </a:ext>
            </a:extLst>
          </p:cNvPr>
          <p:cNvPicPr>
            <a:picLocks noGrp="1" noChangeAspect="1"/>
          </p:cNvPicPr>
          <p:nvPr>
            <p:ph idx="1"/>
          </p:nvPr>
        </p:nvPicPr>
        <p:blipFill>
          <a:blip r:embed="rId2"/>
          <a:stretch>
            <a:fillRect/>
          </a:stretch>
        </p:blipFill>
        <p:spPr>
          <a:xfrm>
            <a:off x="560014" y="3086100"/>
            <a:ext cx="6059939" cy="3142191"/>
          </a:xfrm>
          <a:prstGeom prst="rect">
            <a:avLst/>
          </a:prstGeom>
        </p:spPr>
      </p:pic>
      <p:sp>
        <p:nvSpPr>
          <p:cNvPr id="4" name="Text Placeholder 3">
            <a:extLst>
              <a:ext uri="{FF2B5EF4-FFF2-40B4-BE49-F238E27FC236}">
                <a16:creationId xmlns:a16="http://schemas.microsoft.com/office/drawing/2014/main" id="{3BB44ED5-3095-75F6-4E13-A5DA952864FB}"/>
              </a:ext>
            </a:extLst>
          </p:cNvPr>
          <p:cNvSpPr>
            <a:spLocks noGrp="1"/>
          </p:cNvSpPr>
          <p:nvPr>
            <p:ph type="body" sz="half" idx="2"/>
          </p:nvPr>
        </p:nvSpPr>
        <p:spPr>
          <a:xfrm>
            <a:off x="7555977" y="976160"/>
            <a:ext cx="4734475" cy="5212704"/>
          </a:xfrm>
        </p:spPr>
        <p:txBody>
          <a:bodyPr vert="horz" lIns="91440" tIns="45720" rIns="91440" bIns="45720" rtlCol="0" anchor="t">
            <a:normAutofit/>
          </a:bodyPr>
          <a:lstStyle/>
          <a:p>
            <a:r>
              <a:rPr lang="en-US" sz="2000" i="0" dirty="0"/>
              <a:t>The given sales data has high multicollinearity</a:t>
            </a:r>
          </a:p>
          <a:p>
            <a:endParaRPr lang="en-US" sz="2000" i="0" dirty="0"/>
          </a:p>
          <a:p>
            <a:r>
              <a:rPr lang="en-US" sz="2000" i="0" dirty="0"/>
              <a:t>We first created a linear regression model </a:t>
            </a:r>
            <a:r>
              <a:rPr lang="en-US" sz="2000" i="0"/>
              <a:t>and calculated the VIF for each variable.</a:t>
            </a:r>
            <a:endParaRPr lang="en-US" sz="2000"/>
          </a:p>
          <a:p>
            <a:endParaRPr lang="en-US" sz="2000"/>
          </a:p>
          <a:p>
            <a:r>
              <a:rPr lang="en-US" sz="2000" i="0" dirty="0"/>
              <a:t>We then set a threshold for high VIF and identify the variables that have a VIF above that threshold.</a:t>
            </a:r>
            <a:endParaRPr lang="en-US" sz="2000"/>
          </a:p>
          <a:p>
            <a:endParaRPr lang="en-US" sz="2000" i="0" dirty="0"/>
          </a:p>
          <a:p>
            <a:r>
              <a:rPr lang="en-US" sz="2000" i="0" dirty="0"/>
              <a:t>If the VIF value for a variable is greater than 5 or 10, it indicates that there is a high degree of multicollinearity</a:t>
            </a:r>
            <a:endParaRPr lang="en-US" sz="2000" dirty="0"/>
          </a:p>
        </p:txBody>
      </p:sp>
    </p:spTree>
    <p:extLst>
      <p:ext uri="{BB962C8B-B14F-4D97-AF65-F5344CB8AC3E}">
        <p14:creationId xmlns:p14="http://schemas.microsoft.com/office/powerpoint/2010/main" val="292081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163CE-E4EF-430E-98A8-D2C815D383B7}"/>
              </a:ext>
            </a:extLst>
          </p:cNvPr>
          <p:cNvSpPr>
            <a:spLocks noGrp="1"/>
          </p:cNvSpPr>
          <p:nvPr>
            <p:ph type="title"/>
          </p:nvPr>
        </p:nvSpPr>
        <p:spPr>
          <a:xfrm>
            <a:off x="517868" y="976160"/>
            <a:ext cx="6144231" cy="1934172"/>
          </a:xfrm>
        </p:spPr>
        <p:txBody>
          <a:bodyPr vert="horz" lIns="91440" tIns="45720" rIns="91440" bIns="45720" rtlCol="0" anchor="t">
            <a:normAutofit/>
          </a:bodyPr>
          <a:lstStyle/>
          <a:p>
            <a:r>
              <a:rPr lang="en-US" sz="5400"/>
              <a:t>REGRESSION</a:t>
            </a:r>
          </a:p>
        </p:txBody>
      </p:sp>
      <p:sp>
        <p:nvSpPr>
          <p:cNvPr id="35" name="Rectangle 2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0189289-EC3F-525B-4C34-1B40C5DE046F}"/>
              </a:ext>
            </a:extLst>
          </p:cNvPr>
          <p:cNvPicPr>
            <a:picLocks noGrp="1" noChangeAspect="1"/>
          </p:cNvPicPr>
          <p:nvPr>
            <p:ph idx="1"/>
          </p:nvPr>
        </p:nvPicPr>
        <p:blipFill rotWithShape="1">
          <a:blip r:embed="rId2"/>
          <a:srcRect t="2165" r="3" b="3"/>
          <a:stretch/>
        </p:blipFill>
        <p:spPr>
          <a:xfrm>
            <a:off x="517868" y="3102455"/>
            <a:ext cx="6144231" cy="3125836"/>
          </a:xfrm>
          <a:prstGeom prst="rect">
            <a:avLst/>
          </a:prstGeom>
        </p:spPr>
      </p:pic>
      <p:sp>
        <p:nvSpPr>
          <p:cNvPr id="4" name="Text Placeholder 3">
            <a:extLst>
              <a:ext uri="{FF2B5EF4-FFF2-40B4-BE49-F238E27FC236}">
                <a16:creationId xmlns:a16="http://schemas.microsoft.com/office/drawing/2014/main" id="{3BB44ED5-3095-75F6-4E13-A5DA952864FB}"/>
              </a:ext>
            </a:extLst>
          </p:cNvPr>
          <p:cNvSpPr>
            <a:spLocks noGrp="1"/>
          </p:cNvSpPr>
          <p:nvPr>
            <p:ph type="body" sz="half" idx="2"/>
          </p:nvPr>
        </p:nvSpPr>
        <p:spPr>
          <a:xfrm>
            <a:off x="7121750" y="505513"/>
            <a:ext cx="4821319" cy="6132986"/>
          </a:xfrm>
        </p:spPr>
        <p:txBody>
          <a:bodyPr vert="horz" lIns="91440" tIns="45720" rIns="91440" bIns="45720" rtlCol="0" anchor="t">
            <a:noAutofit/>
          </a:bodyPr>
          <a:lstStyle/>
          <a:p>
            <a:pPr marL="285750" indent="-285750">
              <a:lnSpc>
                <a:spcPct val="100000"/>
              </a:lnSpc>
              <a:buFont typeface="Arial" panose="020B0604020202020204" pitchFamily="34" charset="0"/>
              <a:buChar char="•"/>
            </a:pPr>
            <a:endParaRPr lang="en-US" sz="1400" i="0"/>
          </a:p>
          <a:p>
            <a:pPr marL="285750" indent="-285750">
              <a:lnSpc>
                <a:spcPct val="100000"/>
              </a:lnSpc>
              <a:buChar char="•"/>
            </a:pPr>
            <a:r>
              <a:rPr lang="en-US" sz="1600" i="0" dirty="0"/>
              <a:t>The coefficients for Price per Unit Any Merch (Table spreads) and Price per Unit (Cooking Salads) are negative, indicating that an increase in these variables leads to a decrease in the dollar sales of table spreads.</a:t>
            </a:r>
            <a:endParaRPr lang="en-US" sz="1600" dirty="0"/>
          </a:p>
          <a:p>
            <a:pPr marL="285750" indent="-285750">
              <a:lnSpc>
                <a:spcPct val="100000"/>
              </a:lnSpc>
              <a:buChar char="•"/>
            </a:pPr>
            <a:endParaRPr lang="en-US" sz="1600" i="0" dirty="0"/>
          </a:p>
          <a:p>
            <a:pPr marL="285750" indent="-285750">
              <a:lnSpc>
                <a:spcPct val="100000"/>
              </a:lnSpc>
              <a:buChar char="•"/>
            </a:pPr>
            <a:r>
              <a:rPr lang="en-US" sz="1600" i="0" dirty="0"/>
              <a:t>the ACV Weighted Distribution Any Merch (Table spreads) and ACV Weighted Distribution No Merch (Table spreads) variables have a positive and negative coefficient, respectively, indicating that increasing the distribution of table spreads in stores with merchandising leads to higher dollar sales.</a:t>
            </a:r>
            <a:endParaRPr lang="en-US" sz="1600" dirty="0"/>
          </a:p>
          <a:p>
            <a:pPr marL="285750" indent="-285750">
              <a:lnSpc>
                <a:spcPct val="100000"/>
              </a:lnSpc>
              <a:buChar char="•"/>
            </a:pPr>
            <a:endParaRPr lang="en-US" sz="1600" i="0" dirty="0"/>
          </a:p>
          <a:p>
            <a:pPr marL="285750" indent="-285750">
              <a:lnSpc>
                <a:spcPct val="100000"/>
              </a:lnSpc>
              <a:buChar char="•"/>
            </a:pPr>
            <a:r>
              <a:rPr lang="en-US" sz="1600" i="0" dirty="0"/>
              <a:t>However, low R-square and presence of multicollinearity makes Regression unsuitable for Sales data forecasting but useful for understanding the relationship between the variables.</a:t>
            </a:r>
            <a:endParaRPr lang="en-US" sz="1600" dirty="0"/>
          </a:p>
          <a:p>
            <a:pPr marL="285750" indent="-285750">
              <a:lnSpc>
                <a:spcPct val="100000"/>
              </a:lnSpc>
              <a:buChar char="•"/>
            </a:pPr>
            <a:r>
              <a:rPr lang="en-US" sz="1600" i="0" dirty="0"/>
              <a:t>This is where time series comes into place.</a:t>
            </a:r>
            <a:endParaRPr lang="en-US" sz="1600" dirty="0"/>
          </a:p>
          <a:p>
            <a:pPr>
              <a:lnSpc>
                <a:spcPct val="100000"/>
              </a:lnSpc>
            </a:pPr>
            <a:endParaRPr lang="en-US" sz="1400"/>
          </a:p>
        </p:txBody>
      </p:sp>
    </p:spTree>
    <p:extLst>
      <p:ext uri="{BB962C8B-B14F-4D97-AF65-F5344CB8AC3E}">
        <p14:creationId xmlns:p14="http://schemas.microsoft.com/office/powerpoint/2010/main" val="1710178516"/>
      </p:ext>
    </p:extLst>
  </p:cSld>
  <p:clrMapOvr>
    <a:masterClrMapping/>
  </p:clrMapOvr>
</p:sld>
</file>

<file path=ppt/theme/theme1.xml><?xml version="1.0" encoding="utf-8"?>
<a:theme xmlns:a="http://schemas.openxmlformats.org/drawingml/2006/main" name="GestaltVTI">
  <a:themeElements>
    <a:clrScheme name="AnalogousFromLightSeedRightStep">
      <a:dk1>
        <a:srgbClr val="000000"/>
      </a:dk1>
      <a:lt1>
        <a:srgbClr val="FFFFFF"/>
      </a:lt1>
      <a:dk2>
        <a:srgbClr val="20301B"/>
      </a:dk2>
      <a:lt2>
        <a:srgbClr val="F0F1F3"/>
      </a:lt2>
      <a:accent1>
        <a:srgbClr val="A6A27E"/>
      </a:accent1>
      <a:accent2>
        <a:srgbClr val="97A872"/>
      </a:accent2>
      <a:accent3>
        <a:srgbClr val="8BAA80"/>
      </a:accent3>
      <a:accent4>
        <a:srgbClr val="76AD7E"/>
      </a:accent4>
      <a:accent5>
        <a:srgbClr val="81AA98"/>
      </a:accent5>
      <a:accent6>
        <a:srgbClr val="73A9A8"/>
      </a:accent6>
      <a:hlink>
        <a:srgbClr val="6B72A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GestaltVTI</vt:lpstr>
      <vt:lpstr>Analyzing Conagra's Sales Data: Insights for Future Business Decisions</vt:lpstr>
      <vt:lpstr>CONTENTS</vt:lpstr>
      <vt:lpstr>MARKET RESEARCH AND STATS</vt:lpstr>
      <vt:lpstr>KEY QUESTIONS</vt:lpstr>
      <vt:lpstr>COMPETITORS</vt:lpstr>
      <vt:lpstr>DEMOGRAPHIC</vt:lpstr>
      <vt:lpstr>REGRESSION</vt:lpstr>
      <vt:lpstr>REGRESSION</vt:lpstr>
      <vt:lpstr>REGRESSION</vt:lpstr>
      <vt:lpstr>TIME-SERIES FORECASTING</vt:lpstr>
      <vt:lpstr>TIME-SERIES FORECASTING</vt:lpstr>
      <vt:lpstr>TIME-SERIES FORECASTING</vt:lpstr>
      <vt:lpstr>PRODUCT ATTRIBUTES</vt:lpstr>
      <vt:lpstr>KEY FINDINGS</vt:lpstr>
      <vt:lpstr>PRODUCT ATTRIBUTES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84</cp:revision>
  <dcterms:created xsi:type="dcterms:W3CDTF">2023-05-09T17:33:42Z</dcterms:created>
  <dcterms:modified xsi:type="dcterms:W3CDTF">2023-09-14T21:16:34Z</dcterms:modified>
</cp:coreProperties>
</file>